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4782" r:id="rId2"/>
  </p:sldMasterIdLst>
  <p:notesMasterIdLst>
    <p:notesMasterId r:id="rId54"/>
  </p:notesMasterIdLst>
  <p:handoutMasterIdLst>
    <p:handoutMasterId r:id="rId55"/>
  </p:handoutMasterIdLst>
  <p:sldIdLst>
    <p:sldId id="256" r:id="rId3"/>
    <p:sldId id="331" r:id="rId4"/>
    <p:sldId id="262" r:id="rId5"/>
    <p:sldId id="260" r:id="rId6"/>
    <p:sldId id="258" r:id="rId7"/>
    <p:sldId id="267" r:id="rId8"/>
    <p:sldId id="268" r:id="rId9"/>
    <p:sldId id="270" r:id="rId10"/>
    <p:sldId id="326" r:id="rId11"/>
    <p:sldId id="327" r:id="rId12"/>
    <p:sldId id="269" r:id="rId13"/>
    <p:sldId id="275" r:id="rId14"/>
    <p:sldId id="290" r:id="rId15"/>
    <p:sldId id="315" r:id="rId16"/>
    <p:sldId id="298" r:id="rId17"/>
    <p:sldId id="299" r:id="rId18"/>
    <p:sldId id="300" r:id="rId19"/>
    <p:sldId id="301" r:id="rId20"/>
    <p:sldId id="263" r:id="rId21"/>
    <p:sldId id="278" r:id="rId22"/>
    <p:sldId id="356" r:id="rId23"/>
    <p:sldId id="329" r:id="rId24"/>
    <p:sldId id="283" r:id="rId25"/>
    <p:sldId id="282" r:id="rId26"/>
    <p:sldId id="351" r:id="rId27"/>
    <p:sldId id="353" r:id="rId28"/>
    <p:sldId id="286" r:id="rId29"/>
    <p:sldId id="287" r:id="rId30"/>
    <p:sldId id="347" r:id="rId31"/>
    <p:sldId id="348" r:id="rId32"/>
    <p:sldId id="324" r:id="rId33"/>
    <p:sldId id="289" r:id="rId34"/>
    <p:sldId id="264" r:id="rId35"/>
    <p:sldId id="330" r:id="rId36"/>
    <p:sldId id="317" r:id="rId37"/>
    <p:sldId id="318" r:id="rId38"/>
    <p:sldId id="307" r:id="rId39"/>
    <p:sldId id="304" r:id="rId40"/>
    <p:sldId id="355" r:id="rId41"/>
    <p:sldId id="306" r:id="rId42"/>
    <p:sldId id="319" r:id="rId43"/>
    <p:sldId id="266" r:id="rId44"/>
    <p:sldId id="303" r:id="rId45"/>
    <p:sldId id="332" r:id="rId46"/>
    <p:sldId id="341" r:id="rId47"/>
    <p:sldId id="342" r:id="rId48"/>
    <p:sldId id="334" r:id="rId49"/>
    <p:sldId id="335" r:id="rId50"/>
    <p:sldId id="336" r:id="rId51"/>
    <p:sldId id="338" r:id="rId52"/>
    <p:sldId id="340" r:id="rId53"/>
  </p:sldIdLst>
  <p:sldSz cx="9144000" cy="6858000" type="screen4x3"/>
  <p:notesSz cx="7099300" cy="10234613"/>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C7EDCC"/>
    <a:srgbClr val="A8F38D"/>
    <a:srgbClr val="A9F090"/>
    <a:srgbClr val="BEEAF8"/>
    <a:srgbClr val="B2DEF0"/>
    <a:srgbClr val="A8DAEE"/>
    <a:srgbClr val="FFCDDE"/>
    <a:srgbClr val="FFD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等深淺樣式 1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6" autoAdjust="0"/>
    <p:restoredTop sz="92298" autoAdjust="0"/>
  </p:normalViewPr>
  <p:slideViewPr>
    <p:cSldViewPr>
      <p:cViewPr varScale="1">
        <p:scale>
          <a:sx n="106" d="100"/>
          <a:sy n="106" d="100"/>
        </p:scale>
        <p:origin x="1782" y="108"/>
      </p:cViewPr>
      <p:guideLst>
        <p:guide orient="horz" pos="2160"/>
        <p:guide pos="2880"/>
      </p:guideLst>
    </p:cSldViewPr>
  </p:slideViewPr>
  <p:outlineViewPr>
    <p:cViewPr>
      <p:scale>
        <a:sx n="33" d="100"/>
        <a:sy n="33" d="100"/>
      </p:scale>
      <p:origin x="0" y="1040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3852"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H:\14.38&#38498;&#26371;&#31777;&#22577;\104&#24180;\&#32113;&#35336;&#28165;&#21934;\&#22899;&#24615;&#31435;&#27861;&#22996;&#21729;&#27604;&#2957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oleObject" Target="file:///D:\&#24037;&#20316;\01&#24615;&#24179;&#21508;&#38917;&#20132;&#36774;&#20107;&#38917;\107&#24180;&#24230;\CEDAW&#35347;&#32244;&#25945;&#26448;\&#27963;&#38913;&#31807;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D:\&#24037;&#20316;\01&#24615;&#24179;&#21508;&#38917;&#20132;&#36774;&#20107;&#38917;\107&#24180;&#24230;\CEDAW&#35347;&#32244;&#25945;&#26448;\&#27963;&#38913;&#31807;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636929230085623E-2"/>
          <c:y val="0.20776309092271444"/>
          <c:w val="0.96472614153982894"/>
          <c:h val="0.67879990078621943"/>
        </c:manualLayout>
      </c:layout>
      <c:barChart>
        <c:barDir val="col"/>
        <c:grouping val="clustered"/>
        <c:varyColors val="0"/>
        <c:ser>
          <c:idx val="0"/>
          <c:order val="0"/>
          <c:spPr>
            <a:solidFill>
              <a:schemeClr val="accent4">
                <a:lumMod val="60000"/>
                <a:lumOff val="40000"/>
              </a:schemeClr>
            </a:solidFill>
          </c:spPr>
          <c:invertIfNegative val="0"/>
          <c:dLbls>
            <c:spPr>
              <a:noFill/>
              <a:ln>
                <a:noFill/>
              </a:ln>
              <a:effectLst/>
            </c:spPr>
            <c:txPr>
              <a:bodyPr/>
              <a:lstStyle/>
              <a:p>
                <a:pPr>
                  <a:defRPr sz="1600">
                    <a:solidFill>
                      <a:srgbClr val="7030A0"/>
                    </a:solidFill>
                    <a:latin typeface="+mn-lt"/>
                    <a:ea typeface="微軟正黑體" pitchFamily="34" charset="-12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Sheet1!$A$1:$A$6</c:f>
              <c:numCache>
                <c:formatCode>General</c:formatCode>
                <c:ptCount val="6"/>
                <c:pt idx="0">
                  <c:v>1998</c:v>
                </c:pt>
                <c:pt idx="1">
                  <c:v>2001</c:v>
                </c:pt>
                <c:pt idx="2">
                  <c:v>2004</c:v>
                </c:pt>
                <c:pt idx="3">
                  <c:v>2008</c:v>
                </c:pt>
                <c:pt idx="4">
                  <c:v>2012</c:v>
                </c:pt>
                <c:pt idx="5">
                  <c:v>2016</c:v>
                </c:pt>
              </c:numCache>
            </c:numRef>
          </c:cat>
          <c:val>
            <c:numRef>
              <c:f>Sheet1!$B$1:$B$6</c:f>
              <c:numCache>
                <c:formatCode>General</c:formatCode>
                <c:ptCount val="6"/>
                <c:pt idx="0">
                  <c:v>19.100000000000001</c:v>
                </c:pt>
                <c:pt idx="1">
                  <c:v>22.2</c:v>
                </c:pt>
                <c:pt idx="2">
                  <c:v>20.9</c:v>
                </c:pt>
                <c:pt idx="3">
                  <c:v>30.1</c:v>
                </c:pt>
                <c:pt idx="4">
                  <c:v>33.6</c:v>
                </c:pt>
                <c:pt idx="5">
                  <c:v>38.050000000000004</c:v>
                </c:pt>
              </c:numCache>
            </c:numRef>
          </c:val>
          <c:extLst>
            <c:ext xmlns:c16="http://schemas.microsoft.com/office/drawing/2014/chart" uri="{C3380CC4-5D6E-409C-BE32-E72D297353CC}">
              <c16:uniqueId val="{00000000-E4BD-4EEE-A16E-3D19D5BCF45C}"/>
            </c:ext>
          </c:extLst>
        </c:ser>
        <c:dLbls>
          <c:showLegendKey val="0"/>
          <c:showVal val="1"/>
          <c:showCatName val="0"/>
          <c:showSerName val="0"/>
          <c:showPercent val="0"/>
          <c:showBubbleSize val="0"/>
        </c:dLbls>
        <c:gapWidth val="150"/>
        <c:overlap val="-25"/>
        <c:axId val="168890752"/>
        <c:axId val="168892288"/>
      </c:barChart>
      <c:catAx>
        <c:axId val="168890752"/>
        <c:scaling>
          <c:orientation val="minMax"/>
        </c:scaling>
        <c:delete val="0"/>
        <c:axPos val="b"/>
        <c:numFmt formatCode="General" sourceLinked="1"/>
        <c:majorTickMark val="none"/>
        <c:minorTickMark val="none"/>
        <c:tickLblPos val="nextTo"/>
        <c:txPr>
          <a:bodyPr anchor="t" anchorCtr="1"/>
          <a:lstStyle/>
          <a:p>
            <a:pPr>
              <a:lnSpc>
                <a:spcPts val="1600"/>
              </a:lnSpc>
              <a:defRPr sz="1600">
                <a:latin typeface="+mn-lt"/>
              </a:defRPr>
            </a:pPr>
            <a:endParaRPr lang="zh-TW"/>
          </a:p>
        </c:txPr>
        <c:crossAx val="168892288"/>
        <c:crosses val="autoZero"/>
        <c:auto val="1"/>
        <c:lblAlgn val="ctr"/>
        <c:lblOffset val="100"/>
        <c:noMultiLvlLbl val="0"/>
      </c:catAx>
      <c:valAx>
        <c:axId val="168892288"/>
        <c:scaling>
          <c:orientation val="minMax"/>
        </c:scaling>
        <c:delete val="1"/>
        <c:axPos val="l"/>
        <c:numFmt formatCode="General" sourceLinked="1"/>
        <c:majorTickMark val="out"/>
        <c:minorTickMark val="none"/>
        <c:tickLblPos val="none"/>
        <c:crossAx val="168890752"/>
        <c:crosses val="autoZero"/>
        <c:crossBetween val="between"/>
      </c:valAx>
      <c:spPr>
        <a:solidFill>
          <a:prstClr val="white">
            <a:alpha val="60000"/>
          </a:prstClr>
        </a:solidFill>
      </c:spPr>
    </c:plotArea>
    <c:plotVisOnly val="1"/>
    <c:dispBlanksAs val="gap"/>
    <c:showDLblsOverMax val="0"/>
  </c:chart>
  <c:spPr>
    <a:noFill/>
    <a:ln w="19050" cap="rnd">
      <a:noFill/>
      <a:prstDash val="lgDash"/>
      <a:round/>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26038900876458"/>
          <c:y val="0.29613254817374041"/>
          <c:w val="0.69974746875815297"/>
          <c:h val="0.57740130855913163"/>
        </c:manualLayout>
      </c:layout>
      <c:barChart>
        <c:barDir val="col"/>
        <c:grouping val="clustered"/>
        <c:varyColors val="0"/>
        <c:ser>
          <c:idx val="0"/>
          <c:order val="0"/>
          <c:tx>
            <c:strRef>
              <c:f>工作表1!$C$60</c:f>
              <c:strCache>
                <c:ptCount val="1"/>
                <c:pt idx="0">
                  <c:v>全體</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工作表1!$B$61:$B$62</c:f>
              <c:strCache>
                <c:ptCount val="2"/>
                <c:pt idx="0">
                  <c:v>男性</c:v>
                </c:pt>
                <c:pt idx="1">
                  <c:v>女性</c:v>
                </c:pt>
              </c:strCache>
            </c:strRef>
          </c:cat>
          <c:val>
            <c:numRef>
              <c:f>工作表1!$C$61:$C$62</c:f>
              <c:numCache>
                <c:formatCode>_-* #,##0_-;\-* #,##0_-;_-* "-"??_-;_-@_-</c:formatCode>
                <c:ptCount val="2"/>
                <c:pt idx="0">
                  <c:v>40083</c:v>
                </c:pt>
                <c:pt idx="1">
                  <c:v>33751</c:v>
                </c:pt>
              </c:numCache>
            </c:numRef>
          </c:val>
          <c:extLst>
            <c:ext xmlns:c16="http://schemas.microsoft.com/office/drawing/2014/chart" uri="{C3380CC4-5D6E-409C-BE32-E72D297353CC}">
              <c16:uniqueId val="{00000000-A1D9-4D6E-AECA-24E03678AA4A}"/>
            </c:ext>
          </c:extLst>
        </c:ser>
        <c:ser>
          <c:idx val="1"/>
          <c:order val="1"/>
          <c:tx>
            <c:strRef>
              <c:f>工作表1!$D$60</c:f>
              <c:strCache>
                <c:ptCount val="1"/>
                <c:pt idx="0">
                  <c:v>身心障礙者</c:v>
                </c:pt>
              </c:strCache>
            </c:strRef>
          </c:tx>
          <c:spPr>
            <a:solidFill>
              <a:schemeClr val="accent6">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2-A1D9-4D6E-AECA-24E03678AA4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4-A1D9-4D6E-AECA-24E03678AA4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工作表1!$B$61:$B$62</c:f>
              <c:strCache>
                <c:ptCount val="2"/>
                <c:pt idx="0">
                  <c:v>男性</c:v>
                </c:pt>
                <c:pt idx="1">
                  <c:v>女性</c:v>
                </c:pt>
              </c:strCache>
            </c:strRef>
          </c:cat>
          <c:val>
            <c:numRef>
              <c:f>工作表1!$D$61:$D$62</c:f>
              <c:numCache>
                <c:formatCode>_-* #,##0_-;\-* #,##0_-;_-* "-"??_-;_-@_-</c:formatCode>
                <c:ptCount val="2"/>
                <c:pt idx="0">
                  <c:v>27794</c:v>
                </c:pt>
                <c:pt idx="1">
                  <c:v>22019</c:v>
                </c:pt>
              </c:numCache>
            </c:numRef>
          </c:val>
          <c:extLst>
            <c:ext xmlns:c16="http://schemas.microsoft.com/office/drawing/2014/chart" uri="{C3380CC4-5D6E-409C-BE32-E72D297353CC}">
              <c16:uniqueId val="{00000005-A1D9-4D6E-AECA-24E03678AA4A}"/>
            </c:ext>
          </c:extLst>
        </c:ser>
        <c:dLbls>
          <c:dLblPos val="outEnd"/>
          <c:showLegendKey val="0"/>
          <c:showVal val="1"/>
          <c:showCatName val="0"/>
          <c:showSerName val="0"/>
          <c:showPercent val="0"/>
          <c:showBubbleSize val="0"/>
        </c:dLbls>
        <c:gapWidth val="200"/>
        <c:axId val="287773640"/>
        <c:axId val="287774296"/>
      </c:barChart>
      <c:catAx>
        <c:axId val="287773640"/>
        <c:scaling>
          <c:orientation val="minMax"/>
        </c:scaling>
        <c:delete val="0"/>
        <c:axPos val="b"/>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t" anchorCtr="1"/>
          <a:lstStyle/>
          <a:p>
            <a:pPr>
              <a:defRPr sz="11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287774296"/>
        <c:crossesAt val="0"/>
        <c:auto val="1"/>
        <c:lblAlgn val="ctr"/>
        <c:lblOffset val="80"/>
        <c:tickLblSkip val="1"/>
        <c:noMultiLvlLbl val="0"/>
      </c:catAx>
      <c:valAx>
        <c:axId val="287774296"/>
        <c:scaling>
          <c:orientation val="minMax"/>
          <c:max val="50000"/>
          <c:min val="0"/>
        </c:scaling>
        <c:delete val="0"/>
        <c:axPos val="l"/>
        <c:numFmt formatCode="#,##0_);[Red]\(#,##0\)" sourceLinked="0"/>
        <c:majorTickMark val="out"/>
        <c:minorTickMark val="none"/>
        <c:tickLblPos val="nextTo"/>
        <c:spPr>
          <a:noFill/>
          <a:ln cap="sq">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TW"/>
          </a:p>
        </c:txPr>
        <c:crossAx val="287773640"/>
        <c:crosses val="autoZero"/>
        <c:crossBetween val="between"/>
        <c:majorUnit val="10000"/>
        <c:minorUnit val="5000"/>
      </c:valAx>
      <c:spPr>
        <a:noFill/>
        <a:ln>
          <a:noFill/>
        </a:ln>
        <a:effectLst/>
      </c:spPr>
    </c:plotArea>
    <c:legend>
      <c:legendPos val="b"/>
      <c:layout>
        <c:manualLayout>
          <c:xMode val="edge"/>
          <c:yMode val="edge"/>
          <c:x val="0.65571868161437719"/>
          <c:y val="0.22831881042595226"/>
          <c:w val="0.28181977252843393"/>
          <c:h val="8.263998250218723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w="9525" cap="flat" cmpd="sng" algn="ctr">
      <a:solidFill>
        <a:schemeClr val="tx1">
          <a:alpha val="0"/>
        </a:schemeClr>
      </a:solidFill>
      <a:round/>
    </a:ln>
    <a:effectLst/>
  </c:spPr>
  <c:txPr>
    <a:bodyPr/>
    <a:lstStyle/>
    <a:p>
      <a:pPr>
        <a:defRPr/>
      </a:pPr>
      <a:endParaRPr lang="zh-TW"/>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07281883209561E-2"/>
          <c:y val="0.4251710706980133"/>
          <c:w val="0.90286351706036749"/>
          <c:h val="0.42926799112354769"/>
        </c:manualLayout>
      </c:layout>
      <c:barChart>
        <c:barDir val="col"/>
        <c:grouping val="clustered"/>
        <c:varyColors val="0"/>
        <c:ser>
          <c:idx val="0"/>
          <c:order val="0"/>
          <c:tx>
            <c:strRef>
              <c:f>工作表1!$C$122</c:f>
              <c:strCache>
                <c:ptCount val="1"/>
                <c:pt idx="0">
                  <c:v>贈與受贈</c:v>
                </c:pt>
              </c:strCache>
            </c:strRef>
          </c:tx>
          <c:spPr>
            <a:solidFill>
              <a:srgbClr val="FFFF6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工作表1!$B$123:$B$129</c:f>
              <c:numCache>
                <c:formatCode>General</c:formatCode>
                <c:ptCount val="7"/>
                <c:pt idx="0">
                  <c:v>2011</c:v>
                </c:pt>
                <c:pt idx="1">
                  <c:v>2012</c:v>
                </c:pt>
                <c:pt idx="2">
                  <c:v>2013</c:v>
                </c:pt>
                <c:pt idx="3">
                  <c:v>2014</c:v>
                </c:pt>
                <c:pt idx="4">
                  <c:v>2015</c:v>
                </c:pt>
                <c:pt idx="5">
                  <c:v>2016</c:v>
                </c:pt>
                <c:pt idx="6">
                  <c:v>2017</c:v>
                </c:pt>
              </c:numCache>
            </c:numRef>
          </c:cat>
          <c:val>
            <c:numRef>
              <c:f>工作表1!$C$123:$C$129</c:f>
              <c:numCache>
                <c:formatCode>General</c:formatCode>
                <c:ptCount val="7"/>
                <c:pt idx="0">
                  <c:v>41.2</c:v>
                </c:pt>
                <c:pt idx="1">
                  <c:v>37.9</c:v>
                </c:pt>
                <c:pt idx="2">
                  <c:v>38.200000000000003</c:v>
                </c:pt>
                <c:pt idx="3">
                  <c:v>38.1</c:v>
                </c:pt>
                <c:pt idx="4">
                  <c:v>38.9</c:v>
                </c:pt>
                <c:pt idx="5">
                  <c:v>38.5</c:v>
                </c:pt>
                <c:pt idx="6">
                  <c:v>38.299999999999997</c:v>
                </c:pt>
              </c:numCache>
            </c:numRef>
          </c:val>
          <c:extLst>
            <c:ext xmlns:c16="http://schemas.microsoft.com/office/drawing/2014/chart" uri="{C3380CC4-5D6E-409C-BE32-E72D297353CC}">
              <c16:uniqueId val="{00000000-D389-4AAD-96B1-9AC42A6B5C93}"/>
            </c:ext>
          </c:extLst>
        </c:ser>
        <c:ser>
          <c:idx val="1"/>
          <c:order val="1"/>
          <c:tx>
            <c:strRef>
              <c:f>工作表1!$D$122</c:f>
              <c:strCache>
                <c:ptCount val="1"/>
                <c:pt idx="0">
                  <c:v>遺產拋棄</c:v>
                </c:pt>
              </c:strCache>
            </c:strRef>
          </c:tx>
          <c:spPr>
            <a:solidFill>
              <a:srgbClr val="00FF9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工作表1!$B$123:$B$129</c:f>
              <c:numCache>
                <c:formatCode>General</c:formatCode>
                <c:ptCount val="7"/>
                <c:pt idx="0">
                  <c:v>2011</c:v>
                </c:pt>
                <c:pt idx="1">
                  <c:v>2012</c:v>
                </c:pt>
                <c:pt idx="2">
                  <c:v>2013</c:v>
                </c:pt>
                <c:pt idx="3">
                  <c:v>2014</c:v>
                </c:pt>
                <c:pt idx="4">
                  <c:v>2015</c:v>
                </c:pt>
                <c:pt idx="5">
                  <c:v>2016</c:v>
                </c:pt>
                <c:pt idx="6">
                  <c:v>2017</c:v>
                </c:pt>
              </c:numCache>
            </c:numRef>
          </c:cat>
          <c:val>
            <c:numRef>
              <c:f>工作表1!$D$123:$D$129</c:f>
              <c:numCache>
                <c:formatCode>General</c:formatCode>
                <c:ptCount val="7"/>
                <c:pt idx="0">
                  <c:v>57.8</c:v>
                </c:pt>
                <c:pt idx="1">
                  <c:v>57.3</c:v>
                </c:pt>
                <c:pt idx="2">
                  <c:v>56.6</c:v>
                </c:pt>
                <c:pt idx="3">
                  <c:v>56.8</c:v>
                </c:pt>
                <c:pt idx="4">
                  <c:v>56.2</c:v>
                </c:pt>
                <c:pt idx="5">
                  <c:v>56.4</c:v>
                </c:pt>
                <c:pt idx="6">
                  <c:v>56.3</c:v>
                </c:pt>
              </c:numCache>
            </c:numRef>
          </c:val>
          <c:extLst>
            <c:ext xmlns:c16="http://schemas.microsoft.com/office/drawing/2014/chart" uri="{C3380CC4-5D6E-409C-BE32-E72D297353CC}">
              <c16:uniqueId val="{00000001-D389-4AAD-96B1-9AC42A6B5C93}"/>
            </c:ext>
          </c:extLst>
        </c:ser>
        <c:dLbls>
          <c:dLblPos val="outEnd"/>
          <c:showLegendKey val="0"/>
          <c:showVal val="1"/>
          <c:showCatName val="0"/>
          <c:showSerName val="0"/>
          <c:showPercent val="0"/>
          <c:showBubbleSize val="0"/>
        </c:dLbls>
        <c:gapWidth val="100"/>
        <c:axId val="562198424"/>
        <c:axId val="562184976"/>
      </c:barChart>
      <c:catAx>
        <c:axId val="5621984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562184976"/>
        <c:crosses val="autoZero"/>
        <c:auto val="1"/>
        <c:lblAlgn val="ctr"/>
        <c:lblOffset val="40"/>
        <c:tickLblSkip val="1"/>
        <c:noMultiLvlLbl val="0"/>
      </c:catAx>
      <c:valAx>
        <c:axId val="562184976"/>
        <c:scaling>
          <c:orientation val="minMax"/>
          <c:max val="6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562198424"/>
        <c:crosses val="autoZero"/>
        <c:crossBetween val="between"/>
        <c:majorUnit val="20"/>
      </c:valAx>
      <c:spPr>
        <a:noFill/>
        <a:ln>
          <a:noFill/>
        </a:ln>
        <a:effectLst/>
      </c:spPr>
    </c:plotArea>
    <c:legend>
      <c:legendPos val="b"/>
      <c:layout>
        <c:manualLayout>
          <c:xMode val="edge"/>
          <c:yMode val="edge"/>
          <c:x val="0.33856547990394231"/>
          <c:y val="0.26164934009583324"/>
          <c:w val="0.30364937836448058"/>
          <c:h val="9.721747415025079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w="9525" cap="flat" cmpd="sng" algn="ctr">
      <a:noFill/>
      <a:round/>
    </a:ln>
    <a:effectLst/>
  </c:spPr>
  <c:txPr>
    <a:bodyPr/>
    <a:lstStyle/>
    <a:p>
      <a:pPr>
        <a:defRPr sz="1200">
          <a:latin typeface="微軟正黑體" panose="020B0604030504040204" pitchFamily="34" charset="-120"/>
          <a:ea typeface="微軟正黑體" panose="020B0604030504040204" pitchFamily="34" charset="-120"/>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437EDC-F534-45BB-9D0E-25CF4D165BEF}" type="doc">
      <dgm:prSet loTypeId="urn:microsoft.com/office/officeart/2005/8/layout/venn1" loCatId="relationship" qsTypeId="urn:microsoft.com/office/officeart/2005/8/quickstyle/simple1" qsCatId="simple" csTypeId="urn:microsoft.com/office/officeart/2005/8/colors/colorful3" csCatId="colorful" phldr="1"/>
      <dgm:spPr/>
    </dgm:pt>
    <dgm:pt modelId="{066A0E66-3AD7-4427-A919-28C922A2FDC8}">
      <dgm:prSet phldrT="[文字]" custT="1"/>
      <dgm:spPr/>
      <dgm:t>
        <a:bodyPr/>
        <a:lstStyle/>
        <a:p>
          <a:r>
            <a:rPr lang="zh-TW" altLang="en-US" sz="2400" b="1" dirty="0" smtClean="0">
              <a:latin typeface="微軟正黑體" pitchFamily="34" charset="-120"/>
              <a:ea typeface="微軟正黑體" pitchFamily="34" charset="-120"/>
            </a:rPr>
            <a:t>暫時的</a:t>
          </a:r>
          <a:endParaRPr lang="en-US" altLang="zh-TW" sz="2400" b="1" dirty="0" smtClean="0">
            <a:latin typeface="微軟正黑體" pitchFamily="34" charset="-120"/>
            <a:ea typeface="微軟正黑體" pitchFamily="34" charset="-120"/>
          </a:endParaRPr>
        </a:p>
        <a:p>
          <a:r>
            <a:rPr lang="zh-TW" altLang="en-US" sz="2400" b="1" dirty="0" smtClean="0">
              <a:latin typeface="微軟正黑體" pitchFamily="34" charset="-120"/>
              <a:ea typeface="微軟正黑體" pitchFamily="34" charset="-120"/>
            </a:rPr>
            <a:t>非永久性的</a:t>
          </a:r>
          <a:endParaRPr lang="zh-TW" altLang="en-US" sz="2400" b="1" dirty="0">
            <a:latin typeface="微軟正黑體" pitchFamily="34" charset="-120"/>
            <a:ea typeface="微軟正黑體" pitchFamily="34" charset="-120"/>
          </a:endParaRPr>
        </a:p>
      </dgm:t>
    </dgm:pt>
    <dgm:pt modelId="{5A2D2BCB-9E28-4CC3-8FB5-8C5C47FDBA81}" type="parTrans" cxnId="{0143F9AC-FBB8-4DC3-82F7-559086341554}">
      <dgm:prSet/>
      <dgm:spPr/>
      <dgm:t>
        <a:bodyPr/>
        <a:lstStyle/>
        <a:p>
          <a:endParaRPr lang="zh-TW" altLang="en-US" sz="1600"/>
        </a:p>
      </dgm:t>
    </dgm:pt>
    <dgm:pt modelId="{DA5145F2-E3BF-4064-BBC3-77BC3C838FCE}" type="sibTrans" cxnId="{0143F9AC-FBB8-4DC3-82F7-559086341554}">
      <dgm:prSet/>
      <dgm:spPr/>
      <dgm:t>
        <a:bodyPr/>
        <a:lstStyle/>
        <a:p>
          <a:endParaRPr lang="zh-TW" altLang="en-US" sz="1600"/>
        </a:p>
      </dgm:t>
    </dgm:pt>
    <dgm:pt modelId="{3BB6FAB3-B56A-4C36-BD21-65BC2D2DD11B}">
      <dgm:prSet phldrT="[文字]" custT="1"/>
      <dgm:spPr/>
      <dgm:t>
        <a:bodyPr/>
        <a:lstStyle/>
        <a:p>
          <a:r>
            <a:rPr lang="zh-TW" altLang="en-US" sz="2400" b="1" dirty="0" smtClean="0">
              <a:latin typeface="微軟正黑體" pitchFamily="34" charset="-120"/>
              <a:ea typeface="微軟正黑體" pitchFamily="34" charset="-120"/>
            </a:rPr>
            <a:t>具體措施或做法</a:t>
          </a:r>
          <a:endParaRPr lang="zh-TW" altLang="en-US" sz="2400" b="1" dirty="0">
            <a:latin typeface="微軟正黑體" pitchFamily="34" charset="-120"/>
            <a:ea typeface="微軟正黑體" pitchFamily="34" charset="-120"/>
          </a:endParaRPr>
        </a:p>
      </dgm:t>
    </dgm:pt>
    <dgm:pt modelId="{A41BAFDC-B4CD-47E3-89B2-D607AD840DD0}" type="parTrans" cxnId="{D8638D16-FDAC-4A11-8410-FEEB7226702E}">
      <dgm:prSet/>
      <dgm:spPr/>
      <dgm:t>
        <a:bodyPr/>
        <a:lstStyle/>
        <a:p>
          <a:endParaRPr lang="zh-TW" altLang="en-US" sz="1600"/>
        </a:p>
      </dgm:t>
    </dgm:pt>
    <dgm:pt modelId="{D18F5D2D-030D-487F-AE97-D161EDA6E409}" type="sibTrans" cxnId="{D8638D16-FDAC-4A11-8410-FEEB7226702E}">
      <dgm:prSet/>
      <dgm:spPr/>
      <dgm:t>
        <a:bodyPr/>
        <a:lstStyle/>
        <a:p>
          <a:endParaRPr lang="zh-TW" altLang="en-US" sz="1600"/>
        </a:p>
      </dgm:t>
    </dgm:pt>
    <dgm:pt modelId="{52030631-E932-4BF5-B174-FE6E33177B44}">
      <dgm:prSet phldrT="[文字]" custT="1"/>
      <dgm:spPr/>
      <dgm:t>
        <a:bodyPr/>
        <a:lstStyle/>
        <a:p>
          <a:r>
            <a:rPr lang="zh-TW" altLang="en-US" sz="2400" b="1" dirty="0" smtClean="0">
              <a:latin typeface="微軟正黑體" pitchFamily="34" charset="-120"/>
              <a:ea typeface="微軟正黑體" pitchFamily="34" charset="-120"/>
            </a:rPr>
            <a:t>特別的</a:t>
          </a:r>
          <a:endParaRPr lang="en-US" altLang="zh-TW" sz="2400" b="1" dirty="0" smtClean="0">
            <a:latin typeface="微軟正黑體" pitchFamily="34" charset="-120"/>
            <a:ea typeface="微軟正黑體" pitchFamily="34" charset="-120"/>
          </a:endParaRPr>
        </a:p>
        <a:p>
          <a:r>
            <a:rPr lang="zh-TW" altLang="en-US" sz="2400" b="1" dirty="0" smtClean="0">
              <a:latin typeface="微軟正黑體" pitchFamily="34" charset="-120"/>
              <a:ea typeface="微軟正黑體" pitchFamily="34" charset="-120"/>
            </a:rPr>
            <a:t>非一般常態的</a:t>
          </a:r>
          <a:endParaRPr lang="zh-TW" altLang="en-US" sz="2400" b="1" dirty="0">
            <a:latin typeface="微軟正黑體" pitchFamily="34" charset="-120"/>
            <a:ea typeface="微軟正黑體" pitchFamily="34" charset="-120"/>
          </a:endParaRPr>
        </a:p>
      </dgm:t>
    </dgm:pt>
    <dgm:pt modelId="{281F2E80-A083-42E6-AE2D-267C8BD566C1}" type="parTrans" cxnId="{B5F7D2E9-2977-4ED5-8E58-D875AE997B0D}">
      <dgm:prSet/>
      <dgm:spPr/>
      <dgm:t>
        <a:bodyPr/>
        <a:lstStyle/>
        <a:p>
          <a:endParaRPr lang="zh-TW" altLang="en-US" sz="1600"/>
        </a:p>
      </dgm:t>
    </dgm:pt>
    <dgm:pt modelId="{B3FDA8AC-99EB-4EA8-8AD0-35A0F3F226EF}" type="sibTrans" cxnId="{B5F7D2E9-2977-4ED5-8E58-D875AE997B0D}">
      <dgm:prSet/>
      <dgm:spPr/>
      <dgm:t>
        <a:bodyPr/>
        <a:lstStyle/>
        <a:p>
          <a:endParaRPr lang="zh-TW" altLang="en-US" sz="1600"/>
        </a:p>
      </dgm:t>
    </dgm:pt>
    <dgm:pt modelId="{EFEB96D5-4A01-4E0E-AD7E-87025FD09301}" type="pres">
      <dgm:prSet presAssocID="{95437EDC-F534-45BB-9D0E-25CF4D165BEF}" presName="compositeShape" presStyleCnt="0">
        <dgm:presLayoutVars>
          <dgm:chMax val="7"/>
          <dgm:dir/>
          <dgm:resizeHandles val="exact"/>
        </dgm:presLayoutVars>
      </dgm:prSet>
      <dgm:spPr/>
    </dgm:pt>
    <dgm:pt modelId="{B96051E4-02BD-4E1C-B674-CE2DB1126600}" type="pres">
      <dgm:prSet presAssocID="{066A0E66-3AD7-4427-A919-28C922A2FDC8}" presName="circ1" presStyleLbl="vennNode1" presStyleIdx="0" presStyleCnt="3"/>
      <dgm:spPr/>
      <dgm:t>
        <a:bodyPr/>
        <a:lstStyle/>
        <a:p>
          <a:endParaRPr lang="zh-TW" altLang="en-US"/>
        </a:p>
      </dgm:t>
    </dgm:pt>
    <dgm:pt modelId="{40F71F36-65E9-4FF3-87D3-3D201509C54D}" type="pres">
      <dgm:prSet presAssocID="{066A0E66-3AD7-4427-A919-28C922A2FDC8}" presName="circ1Tx" presStyleLbl="revTx" presStyleIdx="0" presStyleCnt="0">
        <dgm:presLayoutVars>
          <dgm:chMax val="0"/>
          <dgm:chPref val="0"/>
          <dgm:bulletEnabled val="1"/>
        </dgm:presLayoutVars>
      </dgm:prSet>
      <dgm:spPr/>
      <dgm:t>
        <a:bodyPr/>
        <a:lstStyle/>
        <a:p>
          <a:endParaRPr lang="zh-TW" altLang="en-US"/>
        </a:p>
      </dgm:t>
    </dgm:pt>
    <dgm:pt modelId="{7DF00D9A-A14E-4502-9237-FA35BAE20E63}" type="pres">
      <dgm:prSet presAssocID="{3BB6FAB3-B56A-4C36-BD21-65BC2D2DD11B}" presName="circ2" presStyleLbl="vennNode1" presStyleIdx="1" presStyleCnt="3"/>
      <dgm:spPr/>
      <dgm:t>
        <a:bodyPr/>
        <a:lstStyle/>
        <a:p>
          <a:endParaRPr lang="zh-TW" altLang="en-US"/>
        </a:p>
      </dgm:t>
    </dgm:pt>
    <dgm:pt modelId="{F0F11316-53C0-4158-83F0-F6992FB20C63}" type="pres">
      <dgm:prSet presAssocID="{3BB6FAB3-B56A-4C36-BD21-65BC2D2DD11B}" presName="circ2Tx" presStyleLbl="revTx" presStyleIdx="0" presStyleCnt="0">
        <dgm:presLayoutVars>
          <dgm:chMax val="0"/>
          <dgm:chPref val="0"/>
          <dgm:bulletEnabled val="1"/>
        </dgm:presLayoutVars>
      </dgm:prSet>
      <dgm:spPr/>
      <dgm:t>
        <a:bodyPr/>
        <a:lstStyle/>
        <a:p>
          <a:endParaRPr lang="zh-TW" altLang="en-US"/>
        </a:p>
      </dgm:t>
    </dgm:pt>
    <dgm:pt modelId="{4E46906B-9710-430A-B7F1-31F93F0BDA6A}" type="pres">
      <dgm:prSet presAssocID="{52030631-E932-4BF5-B174-FE6E33177B44}" presName="circ3" presStyleLbl="vennNode1" presStyleIdx="2" presStyleCnt="3"/>
      <dgm:spPr/>
      <dgm:t>
        <a:bodyPr/>
        <a:lstStyle/>
        <a:p>
          <a:endParaRPr lang="zh-TW" altLang="en-US"/>
        </a:p>
      </dgm:t>
    </dgm:pt>
    <dgm:pt modelId="{98A274FF-90E8-4427-8985-766EFE0C3EA7}" type="pres">
      <dgm:prSet presAssocID="{52030631-E932-4BF5-B174-FE6E33177B44}" presName="circ3Tx" presStyleLbl="revTx" presStyleIdx="0" presStyleCnt="0">
        <dgm:presLayoutVars>
          <dgm:chMax val="0"/>
          <dgm:chPref val="0"/>
          <dgm:bulletEnabled val="1"/>
        </dgm:presLayoutVars>
      </dgm:prSet>
      <dgm:spPr/>
      <dgm:t>
        <a:bodyPr/>
        <a:lstStyle/>
        <a:p>
          <a:endParaRPr lang="zh-TW" altLang="en-US"/>
        </a:p>
      </dgm:t>
    </dgm:pt>
  </dgm:ptLst>
  <dgm:cxnLst>
    <dgm:cxn modelId="{EB7B0E0E-F4A4-4AA1-919B-8C709D7D835F}" type="presOf" srcId="{52030631-E932-4BF5-B174-FE6E33177B44}" destId="{4E46906B-9710-430A-B7F1-31F93F0BDA6A}" srcOrd="0" destOrd="0" presId="urn:microsoft.com/office/officeart/2005/8/layout/venn1"/>
    <dgm:cxn modelId="{0143F9AC-FBB8-4DC3-82F7-559086341554}" srcId="{95437EDC-F534-45BB-9D0E-25CF4D165BEF}" destId="{066A0E66-3AD7-4427-A919-28C922A2FDC8}" srcOrd="0" destOrd="0" parTransId="{5A2D2BCB-9E28-4CC3-8FB5-8C5C47FDBA81}" sibTransId="{DA5145F2-E3BF-4064-BBC3-77BC3C838FCE}"/>
    <dgm:cxn modelId="{4E8CBF1E-21D2-495E-80FC-929D73761BB5}" type="presOf" srcId="{066A0E66-3AD7-4427-A919-28C922A2FDC8}" destId="{B96051E4-02BD-4E1C-B674-CE2DB1126600}" srcOrd="0" destOrd="0" presId="urn:microsoft.com/office/officeart/2005/8/layout/venn1"/>
    <dgm:cxn modelId="{B5F7D2E9-2977-4ED5-8E58-D875AE997B0D}" srcId="{95437EDC-F534-45BB-9D0E-25CF4D165BEF}" destId="{52030631-E932-4BF5-B174-FE6E33177B44}" srcOrd="2" destOrd="0" parTransId="{281F2E80-A083-42E6-AE2D-267C8BD566C1}" sibTransId="{B3FDA8AC-99EB-4EA8-8AD0-35A0F3F226EF}"/>
    <dgm:cxn modelId="{877724EE-5A18-45BA-A07C-5297216DBE3B}" type="presOf" srcId="{066A0E66-3AD7-4427-A919-28C922A2FDC8}" destId="{40F71F36-65E9-4FF3-87D3-3D201509C54D}" srcOrd="1" destOrd="0" presId="urn:microsoft.com/office/officeart/2005/8/layout/venn1"/>
    <dgm:cxn modelId="{D8638D16-FDAC-4A11-8410-FEEB7226702E}" srcId="{95437EDC-F534-45BB-9D0E-25CF4D165BEF}" destId="{3BB6FAB3-B56A-4C36-BD21-65BC2D2DD11B}" srcOrd="1" destOrd="0" parTransId="{A41BAFDC-B4CD-47E3-89B2-D607AD840DD0}" sibTransId="{D18F5D2D-030D-487F-AE97-D161EDA6E409}"/>
    <dgm:cxn modelId="{732BEDB6-ADB4-488F-9D10-75371A66DF59}" type="presOf" srcId="{95437EDC-F534-45BB-9D0E-25CF4D165BEF}" destId="{EFEB96D5-4A01-4E0E-AD7E-87025FD09301}" srcOrd="0" destOrd="0" presId="urn:microsoft.com/office/officeart/2005/8/layout/venn1"/>
    <dgm:cxn modelId="{A2A15265-8901-4939-890A-C660B6E02E5E}" type="presOf" srcId="{3BB6FAB3-B56A-4C36-BD21-65BC2D2DD11B}" destId="{7DF00D9A-A14E-4502-9237-FA35BAE20E63}" srcOrd="0" destOrd="0" presId="urn:microsoft.com/office/officeart/2005/8/layout/venn1"/>
    <dgm:cxn modelId="{E1A8F2FC-EC53-43D4-82C0-40237D970BF6}" type="presOf" srcId="{3BB6FAB3-B56A-4C36-BD21-65BC2D2DD11B}" destId="{F0F11316-53C0-4158-83F0-F6992FB20C63}" srcOrd="1" destOrd="0" presId="urn:microsoft.com/office/officeart/2005/8/layout/venn1"/>
    <dgm:cxn modelId="{8D29ADD1-BE08-41A9-8260-D57388409DAA}" type="presOf" srcId="{52030631-E932-4BF5-B174-FE6E33177B44}" destId="{98A274FF-90E8-4427-8985-766EFE0C3EA7}" srcOrd="1" destOrd="0" presId="urn:microsoft.com/office/officeart/2005/8/layout/venn1"/>
    <dgm:cxn modelId="{66015B16-10B5-4300-94AA-D901CF8BD06B}" type="presParOf" srcId="{EFEB96D5-4A01-4E0E-AD7E-87025FD09301}" destId="{B96051E4-02BD-4E1C-B674-CE2DB1126600}" srcOrd="0" destOrd="0" presId="urn:microsoft.com/office/officeart/2005/8/layout/venn1"/>
    <dgm:cxn modelId="{757DEFB3-F310-4181-B677-4E48712E716B}" type="presParOf" srcId="{EFEB96D5-4A01-4E0E-AD7E-87025FD09301}" destId="{40F71F36-65E9-4FF3-87D3-3D201509C54D}" srcOrd="1" destOrd="0" presId="urn:microsoft.com/office/officeart/2005/8/layout/venn1"/>
    <dgm:cxn modelId="{25552EA0-B94C-4FF4-9CF3-3898410D6368}" type="presParOf" srcId="{EFEB96D5-4A01-4E0E-AD7E-87025FD09301}" destId="{7DF00D9A-A14E-4502-9237-FA35BAE20E63}" srcOrd="2" destOrd="0" presId="urn:microsoft.com/office/officeart/2005/8/layout/venn1"/>
    <dgm:cxn modelId="{7AC48FC1-C361-4A46-8B5B-DC3567509485}" type="presParOf" srcId="{EFEB96D5-4A01-4E0E-AD7E-87025FD09301}" destId="{F0F11316-53C0-4158-83F0-F6992FB20C63}" srcOrd="3" destOrd="0" presId="urn:microsoft.com/office/officeart/2005/8/layout/venn1"/>
    <dgm:cxn modelId="{CFBE0ED9-89DD-4183-B71A-3E03E5E6690C}" type="presParOf" srcId="{EFEB96D5-4A01-4E0E-AD7E-87025FD09301}" destId="{4E46906B-9710-430A-B7F1-31F93F0BDA6A}" srcOrd="4" destOrd="0" presId="urn:microsoft.com/office/officeart/2005/8/layout/venn1"/>
    <dgm:cxn modelId="{C31B84E6-8DA1-4955-B6BC-14686803921E}" type="presParOf" srcId="{EFEB96D5-4A01-4E0E-AD7E-87025FD09301}" destId="{98A274FF-90E8-4427-8985-766EFE0C3EA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98F489-B4DA-418F-970E-D624FA791275}" type="doc">
      <dgm:prSet loTypeId="urn:microsoft.com/office/officeart/2005/8/layout/vList5" loCatId="list" qsTypeId="urn:microsoft.com/office/officeart/2005/8/quickstyle/simple1" qsCatId="simple" csTypeId="urn:microsoft.com/office/officeart/2005/8/colors/colorful1#4" csCatId="colorful" phldr="1"/>
      <dgm:spPr/>
      <dgm:t>
        <a:bodyPr/>
        <a:lstStyle/>
        <a:p>
          <a:endParaRPr lang="zh-TW" altLang="en-US"/>
        </a:p>
      </dgm:t>
    </dgm:pt>
    <dgm:pt modelId="{C28C533F-3AA1-460E-9D2A-1881BAABA049}">
      <dgm:prSet phldrT="[文字]" custT="1"/>
      <dgm:spPr/>
      <dgm:t>
        <a:bodyPr/>
        <a:lstStyle/>
        <a:p>
          <a:r>
            <a:rPr lang="zh-TW" altLang="en-US" sz="2400" b="1" dirty="0" smtClean="0">
              <a:latin typeface="微軟正黑體" pitchFamily="34" charset="-120"/>
              <a:ea typeface="微軟正黑體" pitchFamily="34" charset="-120"/>
            </a:rPr>
            <a:t>設定配額比例</a:t>
          </a:r>
          <a:endParaRPr lang="zh-TW" altLang="en-US" sz="2400" b="1" dirty="0">
            <a:latin typeface="微軟正黑體" pitchFamily="34" charset="-120"/>
            <a:ea typeface="微軟正黑體" pitchFamily="34" charset="-120"/>
          </a:endParaRPr>
        </a:p>
      </dgm:t>
    </dgm:pt>
    <dgm:pt modelId="{81BACF0F-512A-4975-8661-E66E0C20780A}" type="parTrans" cxnId="{F6DBB84D-428C-4482-BBBA-C8F94A259901}">
      <dgm:prSet/>
      <dgm:spPr/>
      <dgm:t>
        <a:bodyPr/>
        <a:lstStyle/>
        <a:p>
          <a:endParaRPr lang="zh-TW" altLang="en-US">
            <a:latin typeface="微軟正黑體" pitchFamily="34" charset="-120"/>
            <a:ea typeface="微軟正黑體" pitchFamily="34" charset="-120"/>
          </a:endParaRPr>
        </a:p>
      </dgm:t>
    </dgm:pt>
    <dgm:pt modelId="{CA0213C6-1417-4306-BDB7-500EFC684971}" type="sibTrans" cxnId="{F6DBB84D-428C-4482-BBBA-C8F94A259901}">
      <dgm:prSet/>
      <dgm:spPr/>
      <dgm:t>
        <a:bodyPr/>
        <a:lstStyle/>
        <a:p>
          <a:endParaRPr lang="zh-TW" altLang="en-US">
            <a:latin typeface="微軟正黑體" pitchFamily="34" charset="-120"/>
            <a:ea typeface="微軟正黑體" pitchFamily="34" charset="-120"/>
          </a:endParaRPr>
        </a:p>
      </dgm:t>
    </dgm:pt>
    <dgm:pt modelId="{288DFAC5-B87F-40F7-936D-4B52B3E63EB7}">
      <dgm:prSet phldrT="[文字]" custT="1"/>
      <dgm:spPr/>
      <dgm:t>
        <a:bodyPr/>
        <a:lstStyle/>
        <a:p>
          <a:pPr algn="just"/>
          <a:r>
            <a:rPr lang="zh-TW" altLang="en-US" sz="1400" dirty="0" smtClean="0">
              <a:latin typeface="微軟正黑體" pitchFamily="34" charset="-120"/>
              <a:ea typeface="微軟正黑體" pitchFamily="34" charset="-120"/>
            </a:rPr>
            <a:t>如：在國會、委員會、理</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董</a:t>
          </a:r>
          <a:r>
            <a:rPr lang="en-US" altLang="zh-TW" sz="1400" dirty="0" smtClean="0">
              <a:latin typeface="微軟正黑體" pitchFamily="34" charset="-120"/>
              <a:ea typeface="微軟正黑體" pitchFamily="34" charset="-120"/>
            </a:rPr>
            <a:t>)</a:t>
          </a:r>
          <a:r>
            <a:rPr lang="zh-TW" altLang="en-US" sz="1400" dirty="0" smtClean="0">
              <a:latin typeface="微軟正黑體" pitchFamily="34" charset="-120"/>
              <a:ea typeface="微軟正黑體" pitchFamily="34" charset="-120"/>
            </a:rPr>
            <a:t>監事會等組織規範中，明訂女性人數不得少於總數的三分之一，以提高女性參與決策之代表性。</a:t>
          </a:r>
          <a:endParaRPr lang="zh-TW" altLang="en-US" sz="1400" dirty="0">
            <a:latin typeface="微軟正黑體" pitchFamily="34" charset="-120"/>
            <a:ea typeface="微軟正黑體" pitchFamily="34" charset="-120"/>
          </a:endParaRPr>
        </a:p>
      </dgm:t>
    </dgm:pt>
    <dgm:pt modelId="{0F698341-678B-46BB-ABAB-6132D4EDF23F}" type="parTrans" cxnId="{0547DD98-F462-496B-90AD-9F4A3F7F9D31}">
      <dgm:prSet/>
      <dgm:spPr/>
      <dgm:t>
        <a:bodyPr/>
        <a:lstStyle/>
        <a:p>
          <a:endParaRPr lang="zh-TW" altLang="en-US">
            <a:latin typeface="微軟正黑體" pitchFamily="34" charset="-120"/>
            <a:ea typeface="微軟正黑體" pitchFamily="34" charset="-120"/>
          </a:endParaRPr>
        </a:p>
      </dgm:t>
    </dgm:pt>
    <dgm:pt modelId="{AE76FA09-213B-4E84-B73A-433785B0BE13}" type="sibTrans" cxnId="{0547DD98-F462-496B-90AD-9F4A3F7F9D31}">
      <dgm:prSet/>
      <dgm:spPr/>
      <dgm:t>
        <a:bodyPr/>
        <a:lstStyle/>
        <a:p>
          <a:endParaRPr lang="zh-TW" altLang="en-US">
            <a:latin typeface="微軟正黑體" pitchFamily="34" charset="-120"/>
            <a:ea typeface="微軟正黑體" pitchFamily="34" charset="-120"/>
          </a:endParaRPr>
        </a:p>
      </dgm:t>
    </dgm:pt>
    <dgm:pt modelId="{4A30F096-6936-4E6F-8E8C-9F95B50E81E2}">
      <dgm:prSet phldrT="[文字]" custT="1"/>
      <dgm:spPr/>
      <dgm:t>
        <a:bodyPr/>
        <a:lstStyle/>
        <a:p>
          <a:r>
            <a:rPr lang="zh-TW" altLang="en-US" sz="2400" b="1" dirty="0" smtClean="0">
              <a:latin typeface="微軟正黑體" pitchFamily="34" charset="-120"/>
              <a:ea typeface="微軟正黑體" pitchFamily="34" charset="-120"/>
            </a:rPr>
            <a:t>重新分配資源</a:t>
          </a:r>
          <a:endParaRPr lang="zh-TW" altLang="en-US" sz="2400" b="1" dirty="0">
            <a:latin typeface="微軟正黑體" pitchFamily="34" charset="-120"/>
            <a:ea typeface="微軟正黑體" pitchFamily="34" charset="-120"/>
          </a:endParaRPr>
        </a:p>
      </dgm:t>
    </dgm:pt>
    <dgm:pt modelId="{B0890BB5-C324-4098-9E87-40A7011C3366}" type="parTrans" cxnId="{A1533AE4-D7ED-47DB-83DC-B54FA15BBA50}">
      <dgm:prSet/>
      <dgm:spPr/>
      <dgm:t>
        <a:bodyPr/>
        <a:lstStyle/>
        <a:p>
          <a:endParaRPr lang="zh-TW" altLang="en-US">
            <a:latin typeface="微軟正黑體" pitchFamily="34" charset="-120"/>
            <a:ea typeface="微軟正黑體" pitchFamily="34" charset="-120"/>
          </a:endParaRPr>
        </a:p>
      </dgm:t>
    </dgm:pt>
    <dgm:pt modelId="{3D091C3B-B95C-4873-8A81-215D246D0176}" type="sibTrans" cxnId="{A1533AE4-D7ED-47DB-83DC-B54FA15BBA50}">
      <dgm:prSet/>
      <dgm:spPr/>
      <dgm:t>
        <a:bodyPr/>
        <a:lstStyle/>
        <a:p>
          <a:endParaRPr lang="zh-TW" altLang="en-US">
            <a:latin typeface="微軟正黑體" pitchFamily="34" charset="-120"/>
            <a:ea typeface="微軟正黑體" pitchFamily="34" charset="-120"/>
          </a:endParaRPr>
        </a:p>
      </dgm:t>
    </dgm:pt>
    <dgm:pt modelId="{3622EFDC-AE3F-4F05-A4D1-E554327554EA}">
      <dgm:prSet phldrT="[文字]" custT="1"/>
      <dgm:spPr/>
      <dgm:t>
        <a:bodyPr/>
        <a:lstStyle/>
        <a:p>
          <a:pPr algn="just"/>
          <a:r>
            <a:rPr lang="zh-TW" altLang="en-US" sz="1400" dirty="0" smtClean="0">
              <a:latin typeface="微軟正黑體" pitchFamily="34" charset="-120"/>
              <a:ea typeface="微軟正黑體" pitchFamily="34" charset="-120"/>
            </a:rPr>
            <a:t>如：提供女性民意代表參選人相關物資及經費，以期具體鼓勵並支持女性對於公共事務之參與</a:t>
          </a:r>
          <a:r>
            <a:rPr lang="zh-TW" altLang="en-US" sz="1500" dirty="0" smtClean="0">
              <a:latin typeface="微軟正黑體" pitchFamily="34" charset="-120"/>
              <a:ea typeface="微軟正黑體" pitchFamily="34" charset="-120"/>
            </a:rPr>
            <a:t>。</a:t>
          </a:r>
          <a:endParaRPr lang="zh-TW" altLang="en-US" sz="1500" dirty="0">
            <a:latin typeface="微軟正黑體" pitchFamily="34" charset="-120"/>
            <a:ea typeface="微軟正黑體" pitchFamily="34" charset="-120"/>
          </a:endParaRPr>
        </a:p>
      </dgm:t>
    </dgm:pt>
    <dgm:pt modelId="{129415A5-DBA8-4C81-AC3A-99016465B5C8}" type="parTrans" cxnId="{2C623228-63C8-4772-8EF8-2C6E84CCE209}">
      <dgm:prSet/>
      <dgm:spPr/>
      <dgm:t>
        <a:bodyPr/>
        <a:lstStyle/>
        <a:p>
          <a:endParaRPr lang="zh-TW" altLang="en-US">
            <a:latin typeface="微軟正黑體" pitchFamily="34" charset="-120"/>
            <a:ea typeface="微軟正黑體" pitchFamily="34" charset="-120"/>
          </a:endParaRPr>
        </a:p>
      </dgm:t>
    </dgm:pt>
    <dgm:pt modelId="{4F679043-E28C-4D91-A231-7BA54283BA56}" type="sibTrans" cxnId="{2C623228-63C8-4772-8EF8-2C6E84CCE209}">
      <dgm:prSet/>
      <dgm:spPr/>
      <dgm:t>
        <a:bodyPr/>
        <a:lstStyle/>
        <a:p>
          <a:endParaRPr lang="zh-TW" altLang="en-US">
            <a:latin typeface="微軟正黑體" pitchFamily="34" charset="-120"/>
            <a:ea typeface="微軟正黑體" pitchFamily="34" charset="-120"/>
          </a:endParaRPr>
        </a:p>
      </dgm:t>
    </dgm:pt>
    <dgm:pt modelId="{F0FD2B9A-87FF-481E-B1C5-224166DCFF80}">
      <dgm:prSet phldrT="[文字]" custT="1"/>
      <dgm:spPr/>
      <dgm:t>
        <a:bodyPr/>
        <a:lstStyle/>
        <a:p>
          <a:r>
            <a:rPr lang="zh-TW" altLang="en-US" sz="2400" b="1" dirty="0" smtClean="0">
              <a:latin typeface="微軟正黑體" pitchFamily="34" charset="-120"/>
              <a:ea typeface="微軟正黑體" pitchFamily="34" charset="-120"/>
            </a:rPr>
            <a:t>採取彈性作為</a:t>
          </a:r>
          <a:endParaRPr lang="zh-TW" altLang="en-US" sz="2400" b="1" dirty="0">
            <a:latin typeface="微軟正黑體" pitchFamily="34" charset="-120"/>
            <a:ea typeface="微軟正黑體" pitchFamily="34" charset="-120"/>
          </a:endParaRPr>
        </a:p>
      </dgm:t>
    </dgm:pt>
    <dgm:pt modelId="{F195BD0C-9122-46F5-84A2-0481A34EA5D7}" type="parTrans" cxnId="{6F437D56-342D-4217-9773-A1007931472C}">
      <dgm:prSet/>
      <dgm:spPr/>
      <dgm:t>
        <a:bodyPr/>
        <a:lstStyle/>
        <a:p>
          <a:endParaRPr lang="zh-TW" altLang="en-US">
            <a:latin typeface="微軟正黑體" pitchFamily="34" charset="-120"/>
            <a:ea typeface="微軟正黑體" pitchFamily="34" charset="-120"/>
          </a:endParaRPr>
        </a:p>
      </dgm:t>
    </dgm:pt>
    <dgm:pt modelId="{70AF971B-E03B-452D-A5C2-FB42EF561AD4}" type="sibTrans" cxnId="{6F437D56-342D-4217-9773-A1007931472C}">
      <dgm:prSet/>
      <dgm:spPr/>
      <dgm:t>
        <a:bodyPr/>
        <a:lstStyle/>
        <a:p>
          <a:endParaRPr lang="zh-TW" altLang="en-US">
            <a:latin typeface="微軟正黑體" pitchFamily="34" charset="-120"/>
            <a:ea typeface="微軟正黑體" pitchFamily="34" charset="-120"/>
          </a:endParaRPr>
        </a:p>
      </dgm:t>
    </dgm:pt>
    <dgm:pt modelId="{8FA33B67-153F-4709-8030-E6DE2A985655}">
      <dgm:prSet phldrT="[文字]" custT="1"/>
      <dgm:spPr/>
      <dgm:t>
        <a:bodyPr/>
        <a:lstStyle/>
        <a:p>
          <a:pPr algn="just"/>
          <a:r>
            <a:rPr lang="zh-TW" altLang="en-US" sz="1400" dirty="0" smtClean="0">
              <a:latin typeface="微軟正黑體" pitchFamily="34" charset="-120"/>
              <a:ea typeface="微軟正黑體" pitchFamily="34" charset="-120"/>
            </a:rPr>
            <a:t>如：提供彈性工時或職務分配制度，以使女性不因家庭的角色責任而被剝奪勞動參與的機會。</a:t>
          </a:r>
          <a:endParaRPr lang="zh-TW" altLang="en-US" sz="1400" dirty="0">
            <a:latin typeface="微軟正黑體" pitchFamily="34" charset="-120"/>
            <a:ea typeface="微軟正黑體" pitchFamily="34" charset="-120"/>
          </a:endParaRPr>
        </a:p>
      </dgm:t>
    </dgm:pt>
    <dgm:pt modelId="{776480A5-330B-4481-BD8E-2D3FD6350941}" type="parTrans" cxnId="{48E9ACB1-92D4-4B45-B518-13223F7814B7}">
      <dgm:prSet/>
      <dgm:spPr/>
      <dgm:t>
        <a:bodyPr/>
        <a:lstStyle/>
        <a:p>
          <a:endParaRPr lang="zh-TW" altLang="en-US">
            <a:latin typeface="微軟正黑體" pitchFamily="34" charset="-120"/>
            <a:ea typeface="微軟正黑體" pitchFamily="34" charset="-120"/>
          </a:endParaRPr>
        </a:p>
      </dgm:t>
    </dgm:pt>
    <dgm:pt modelId="{D163BC02-1DCA-4C79-AC8D-D9C22D2B2CBD}" type="sibTrans" cxnId="{48E9ACB1-92D4-4B45-B518-13223F7814B7}">
      <dgm:prSet/>
      <dgm:spPr/>
      <dgm:t>
        <a:bodyPr/>
        <a:lstStyle/>
        <a:p>
          <a:endParaRPr lang="zh-TW" altLang="en-US">
            <a:latin typeface="微軟正黑體" pitchFamily="34" charset="-120"/>
            <a:ea typeface="微軟正黑體" pitchFamily="34" charset="-120"/>
          </a:endParaRPr>
        </a:p>
      </dgm:t>
    </dgm:pt>
    <dgm:pt modelId="{F60D72CD-DE2E-489E-810D-181455B9CE7B}">
      <dgm:prSet custT="1"/>
      <dgm:spPr/>
      <dgm:t>
        <a:bodyPr/>
        <a:lstStyle/>
        <a:p>
          <a:pPr algn="ctr"/>
          <a:r>
            <a:rPr lang="zh-TW" altLang="en-US" sz="2400" b="1" dirty="0" smtClean="0">
              <a:latin typeface="微軟正黑體" pitchFamily="34" charset="-120"/>
              <a:ea typeface="微軟正黑體" pitchFamily="34" charset="-120"/>
            </a:rPr>
            <a:t>提供優先或優惠待遇</a:t>
          </a:r>
          <a:endParaRPr lang="zh-TW" altLang="en-US" sz="2400" b="1" dirty="0">
            <a:latin typeface="微軟正黑體" pitchFamily="34" charset="-120"/>
            <a:ea typeface="微軟正黑體" pitchFamily="34" charset="-120"/>
          </a:endParaRPr>
        </a:p>
      </dgm:t>
    </dgm:pt>
    <dgm:pt modelId="{320268FE-D5C5-49F9-9248-9CB509E0120D}" type="parTrans" cxnId="{4559DB49-5C85-487B-826F-25759FA0AA9A}">
      <dgm:prSet/>
      <dgm:spPr/>
      <dgm:t>
        <a:bodyPr/>
        <a:lstStyle/>
        <a:p>
          <a:endParaRPr lang="zh-TW" altLang="en-US">
            <a:latin typeface="微軟正黑體" pitchFamily="34" charset="-120"/>
            <a:ea typeface="微軟正黑體" pitchFamily="34" charset="-120"/>
          </a:endParaRPr>
        </a:p>
      </dgm:t>
    </dgm:pt>
    <dgm:pt modelId="{F86720A3-C1E8-4DDE-8740-37FB048929AB}" type="sibTrans" cxnId="{4559DB49-5C85-487B-826F-25759FA0AA9A}">
      <dgm:prSet/>
      <dgm:spPr/>
      <dgm:t>
        <a:bodyPr/>
        <a:lstStyle/>
        <a:p>
          <a:endParaRPr lang="zh-TW" altLang="en-US">
            <a:latin typeface="微軟正黑體" pitchFamily="34" charset="-120"/>
            <a:ea typeface="微軟正黑體" pitchFamily="34" charset="-120"/>
          </a:endParaRPr>
        </a:p>
      </dgm:t>
    </dgm:pt>
    <dgm:pt modelId="{CD5C846B-5E43-4885-B3A3-1DD663D9CEFD}">
      <dgm:prSet custT="1"/>
      <dgm:spPr/>
      <dgm:t>
        <a:bodyPr/>
        <a:lstStyle/>
        <a:p>
          <a:pPr algn="just"/>
          <a:r>
            <a:rPr lang="zh-TW" altLang="en-US" sz="1400" dirty="0" smtClean="0">
              <a:latin typeface="微軟正黑體" pitchFamily="34" charset="-120"/>
              <a:ea typeface="微軟正黑體" pitchFamily="34" charset="-120"/>
            </a:rPr>
            <a:t>如：針對女性較少有機會參與的領域，鼓勵並提供女性優先參與的機會；在女性人數較少的職務上，優先錄用女性，並依其能力優先拔擢於較高職位。</a:t>
          </a:r>
          <a:endParaRPr lang="zh-TW" altLang="en-US" sz="1400" dirty="0">
            <a:latin typeface="微軟正黑體" pitchFamily="34" charset="-120"/>
            <a:ea typeface="微軟正黑體" pitchFamily="34" charset="-120"/>
          </a:endParaRPr>
        </a:p>
      </dgm:t>
    </dgm:pt>
    <dgm:pt modelId="{EC045C0B-49AD-4A61-81B9-4055AD2AEC41}" type="parTrans" cxnId="{0AE172BC-8BE2-4190-89A5-21361B55A4BA}">
      <dgm:prSet/>
      <dgm:spPr/>
      <dgm:t>
        <a:bodyPr/>
        <a:lstStyle/>
        <a:p>
          <a:endParaRPr lang="zh-TW" altLang="en-US">
            <a:latin typeface="微軟正黑體" pitchFamily="34" charset="-120"/>
            <a:ea typeface="微軟正黑體" pitchFamily="34" charset="-120"/>
          </a:endParaRPr>
        </a:p>
      </dgm:t>
    </dgm:pt>
    <dgm:pt modelId="{8495B9EA-CC3C-4B33-BDE7-FD6B655BB071}" type="sibTrans" cxnId="{0AE172BC-8BE2-4190-89A5-21361B55A4BA}">
      <dgm:prSet/>
      <dgm:spPr/>
      <dgm:t>
        <a:bodyPr/>
        <a:lstStyle/>
        <a:p>
          <a:endParaRPr lang="zh-TW" altLang="en-US">
            <a:latin typeface="微軟正黑體" pitchFamily="34" charset="-120"/>
            <a:ea typeface="微軟正黑體" pitchFamily="34" charset="-120"/>
          </a:endParaRPr>
        </a:p>
      </dgm:t>
    </dgm:pt>
    <dgm:pt modelId="{C2BF2224-F439-4D46-8CA7-B08F59081007}" type="pres">
      <dgm:prSet presAssocID="{E198F489-B4DA-418F-970E-D624FA791275}" presName="Name0" presStyleCnt="0">
        <dgm:presLayoutVars>
          <dgm:dir/>
          <dgm:animLvl val="lvl"/>
          <dgm:resizeHandles val="exact"/>
        </dgm:presLayoutVars>
      </dgm:prSet>
      <dgm:spPr/>
      <dgm:t>
        <a:bodyPr/>
        <a:lstStyle/>
        <a:p>
          <a:endParaRPr lang="zh-TW" altLang="en-US"/>
        </a:p>
      </dgm:t>
    </dgm:pt>
    <dgm:pt modelId="{F490988D-D56D-416A-9287-708B3798D68C}" type="pres">
      <dgm:prSet presAssocID="{C28C533F-3AA1-460E-9D2A-1881BAABA049}" presName="linNode" presStyleCnt="0"/>
      <dgm:spPr/>
    </dgm:pt>
    <dgm:pt modelId="{D5FD1B67-A18E-4C39-96C0-1DFCFA855E97}" type="pres">
      <dgm:prSet presAssocID="{C28C533F-3AA1-460E-9D2A-1881BAABA049}" presName="parentText" presStyleLbl="node1" presStyleIdx="0" presStyleCnt="4" custScaleX="79749" custLinFactNeighborX="607" custLinFactNeighborY="1053">
        <dgm:presLayoutVars>
          <dgm:chMax val="1"/>
          <dgm:bulletEnabled val="1"/>
        </dgm:presLayoutVars>
      </dgm:prSet>
      <dgm:spPr/>
      <dgm:t>
        <a:bodyPr/>
        <a:lstStyle/>
        <a:p>
          <a:endParaRPr lang="zh-TW" altLang="en-US"/>
        </a:p>
      </dgm:t>
    </dgm:pt>
    <dgm:pt modelId="{ED23D3C4-4B12-4DD0-BAE3-66A7F98E83E4}" type="pres">
      <dgm:prSet presAssocID="{C28C533F-3AA1-460E-9D2A-1881BAABA049}" presName="descendantText" presStyleLbl="alignAccFollowNode1" presStyleIdx="0" presStyleCnt="4">
        <dgm:presLayoutVars>
          <dgm:bulletEnabled val="1"/>
        </dgm:presLayoutVars>
      </dgm:prSet>
      <dgm:spPr/>
      <dgm:t>
        <a:bodyPr/>
        <a:lstStyle/>
        <a:p>
          <a:endParaRPr lang="zh-TW" altLang="en-US"/>
        </a:p>
      </dgm:t>
    </dgm:pt>
    <dgm:pt modelId="{DB51FDA7-2087-4D9D-84D3-0B49484970BC}" type="pres">
      <dgm:prSet presAssocID="{CA0213C6-1417-4306-BDB7-500EFC684971}" presName="sp" presStyleCnt="0"/>
      <dgm:spPr/>
    </dgm:pt>
    <dgm:pt modelId="{38DF8A46-8D4E-4E7D-8D4A-E922E2D3E640}" type="pres">
      <dgm:prSet presAssocID="{F60D72CD-DE2E-489E-810D-181455B9CE7B}" presName="linNode" presStyleCnt="0"/>
      <dgm:spPr/>
    </dgm:pt>
    <dgm:pt modelId="{34A48A25-18AE-49CE-8B82-B2ACFD2E6ED1}" type="pres">
      <dgm:prSet presAssocID="{F60D72CD-DE2E-489E-810D-181455B9CE7B}" presName="parentText" presStyleLbl="node1" presStyleIdx="1" presStyleCnt="4" custScaleX="80334">
        <dgm:presLayoutVars>
          <dgm:chMax val="1"/>
          <dgm:bulletEnabled val="1"/>
        </dgm:presLayoutVars>
      </dgm:prSet>
      <dgm:spPr/>
      <dgm:t>
        <a:bodyPr/>
        <a:lstStyle/>
        <a:p>
          <a:endParaRPr lang="zh-TW" altLang="en-US"/>
        </a:p>
      </dgm:t>
    </dgm:pt>
    <dgm:pt modelId="{6A4F2045-E946-4384-83FC-E7017F501743}" type="pres">
      <dgm:prSet presAssocID="{F60D72CD-DE2E-489E-810D-181455B9CE7B}" presName="descendantText" presStyleLbl="alignAccFollowNode1" presStyleIdx="1" presStyleCnt="4">
        <dgm:presLayoutVars>
          <dgm:bulletEnabled val="1"/>
        </dgm:presLayoutVars>
      </dgm:prSet>
      <dgm:spPr/>
      <dgm:t>
        <a:bodyPr/>
        <a:lstStyle/>
        <a:p>
          <a:endParaRPr lang="zh-TW" altLang="en-US"/>
        </a:p>
      </dgm:t>
    </dgm:pt>
    <dgm:pt modelId="{5E7CC367-CED3-4849-90D5-DADBB54B6B57}" type="pres">
      <dgm:prSet presAssocID="{F86720A3-C1E8-4DDE-8740-37FB048929AB}" presName="sp" presStyleCnt="0"/>
      <dgm:spPr/>
    </dgm:pt>
    <dgm:pt modelId="{9EC1C63A-EA3A-44AA-9786-6A4739B1B835}" type="pres">
      <dgm:prSet presAssocID="{4A30F096-6936-4E6F-8E8C-9F95B50E81E2}" presName="linNode" presStyleCnt="0"/>
      <dgm:spPr/>
    </dgm:pt>
    <dgm:pt modelId="{932A2028-33FA-4631-8045-31921F5E71D7}" type="pres">
      <dgm:prSet presAssocID="{4A30F096-6936-4E6F-8E8C-9F95B50E81E2}" presName="parentText" presStyleLbl="node1" presStyleIdx="2" presStyleCnt="4" custScaleX="80334">
        <dgm:presLayoutVars>
          <dgm:chMax val="1"/>
          <dgm:bulletEnabled val="1"/>
        </dgm:presLayoutVars>
      </dgm:prSet>
      <dgm:spPr/>
      <dgm:t>
        <a:bodyPr/>
        <a:lstStyle/>
        <a:p>
          <a:endParaRPr lang="zh-TW" altLang="en-US"/>
        </a:p>
      </dgm:t>
    </dgm:pt>
    <dgm:pt modelId="{FA70E009-1F87-4E75-990C-AD7C712816C5}" type="pres">
      <dgm:prSet presAssocID="{4A30F096-6936-4E6F-8E8C-9F95B50E81E2}" presName="descendantText" presStyleLbl="alignAccFollowNode1" presStyleIdx="2" presStyleCnt="4">
        <dgm:presLayoutVars>
          <dgm:bulletEnabled val="1"/>
        </dgm:presLayoutVars>
      </dgm:prSet>
      <dgm:spPr/>
      <dgm:t>
        <a:bodyPr/>
        <a:lstStyle/>
        <a:p>
          <a:endParaRPr lang="zh-TW" altLang="en-US"/>
        </a:p>
      </dgm:t>
    </dgm:pt>
    <dgm:pt modelId="{77B00286-F58C-494F-911E-04E3DFA71851}" type="pres">
      <dgm:prSet presAssocID="{3D091C3B-B95C-4873-8A81-215D246D0176}" presName="sp" presStyleCnt="0"/>
      <dgm:spPr/>
    </dgm:pt>
    <dgm:pt modelId="{F1D10C0A-4F43-457D-B781-97D856A22774}" type="pres">
      <dgm:prSet presAssocID="{F0FD2B9A-87FF-481E-B1C5-224166DCFF80}" presName="linNode" presStyleCnt="0"/>
      <dgm:spPr/>
    </dgm:pt>
    <dgm:pt modelId="{01D1385D-23DF-4922-AABF-4A8219B1A7D3}" type="pres">
      <dgm:prSet presAssocID="{F0FD2B9A-87FF-481E-B1C5-224166DCFF80}" presName="parentText" presStyleLbl="node1" presStyleIdx="3" presStyleCnt="4" custScaleX="80334">
        <dgm:presLayoutVars>
          <dgm:chMax val="1"/>
          <dgm:bulletEnabled val="1"/>
        </dgm:presLayoutVars>
      </dgm:prSet>
      <dgm:spPr/>
      <dgm:t>
        <a:bodyPr/>
        <a:lstStyle/>
        <a:p>
          <a:endParaRPr lang="zh-TW" altLang="en-US"/>
        </a:p>
      </dgm:t>
    </dgm:pt>
    <dgm:pt modelId="{3F576EBF-C915-4689-BEA0-9B53A2B274CE}" type="pres">
      <dgm:prSet presAssocID="{F0FD2B9A-87FF-481E-B1C5-224166DCFF80}" presName="descendantText" presStyleLbl="alignAccFollowNode1" presStyleIdx="3" presStyleCnt="4">
        <dgm:presLayoutVars>
          <dgm:bulletEnabled val="1"/>
        </dgm:presLayoutVars>
      </dgm:prSet>
      <dgm:spPr/>
      <dgm:t>
        <a:bodyPr/>
        <a:lstStyle/>
        <a:p>
          <a:endParaRPr lang="zh-TW" altLang="en-US"/>
        </a:p>
      </dgm:t>
    </dgm:pt>
  </dgm:ptLst>
  <dgm:cxnLst>
    <dgm:cxn modelId="{E91B39C2-2FE7-4224-A96C-99E806C0F380}" type="presOf" srcId="{4A30F096-6936-4E6F-8E8C-9F95B50E81E2}" destId="{932A2028-33FA-4631-8045-31921F5E71D7}" srcOrd="0" destOrd="0" presId="urn:microsoft.com/office/officeart/2005/8/layout/vList5"/>
    <dgm:cxn modelId="{DBF40F4F-7235-49C0-9AE0-B166370547EC}" type="presOf" srcId="{288DFAC5-B87F-40F7-936D-4B52B3E63EB7}" destId="{ED23D3C4-4B12-4DD0-BAE3-66A7F98E83E4}" srcOrd="0" destOrd="0" presId="urn:microsoft.com/office/officeart/2005/8/layout/vList5"/>
    <dgm:cxn modelId="{1D3632FA-5EE2-4839-99D6-1B78A3E89F13}" type="presOf" srcId="{F0FD2B9A-87FF-481E-B1C5-224166DCFF80}" destId="{01D1385D-23DF-4922-AABF-4A8219B1A7D3}" srcOrd="0" destOrd="0" presId="urn:microsoft.com/office/officeart/2005/8/layout/vList5"/>
    <dgm:cxn modelId="{0AE172BC-8BE2-4190-89A5-21361B55A4BA}" srcId="{F60D72CD-DE2E-489E-810D-181455B9CE7B}" destId="{CD5C846B-5E43-4885-B3A3-1DD663D9CEFD}" srcOrd="0" destOrd="0" parTransId="{EC045C0B-49AD-4A61-81B9-4055AD2AEC41}" sibTransId="{8495B9EA-CC3C-4B33-BDE7-FD6B655BB071}"/>
    <dgm:cxn modelId="{FD2C5B3C-4166-4875-BF6D-A9233605531E}" type="presOf" srcId="{C28C533F-3AA1-460E-9D2A-1881BAABA049}" destId="{D5FD1B67-A18E-4C39-96C0-1DFCFA855E97}" srcOrd="0" destOrd="0" presId="urn:microsoft.com/office/officeart/2005/8/layout/vList5"/>
    <dgm:cxn modelId="{AE7B6B31-ED36-46AB-B5C9-0D29B6E8DA37}" type="presOf" srcId="{3622EFDC-AE3F-4F05-A4D1-E554327554EA}" destId="{FA70E009-1F87-4E75-990C-AD7C712816C5}" srcOrd="0" destOrd="0" presId="urn:microsoft.com/office/officeart/2005/8/layout/vList5"/>
    <dgm:cxn modelId="{A1533AE4-D7ED-47DB-83DC-B54FA15BBA50}" srcId="{E198F489-B4DA-418F-970E-D624FA791275}" destId="{4A30F096-6936-4E6F-8E8C-9F95B50E81E2}" srcOrd="2" destOrd="0" parTransId="{B0890BB5-C324-4098-9E87-40A7011C3366}" sibTransId="{3D091C3B-B95C-4873-8A81-215D246D0176}"/>
    <dgm:cxn modelId="{48E9ACB1-92D4-4B45-B518-13223F7814B7}" srcId="{F0FD2B9A-87FF-481E-B1C5-224166DCFF80}" destId="{8FA33B67-153F-4709-8030-E6DE2A985655}" srcOrd="0" destOrd="0" parTransId="{776480A5-330B-4481-BD8E-2D3FD6350941}" sibTransId="{D163BC02-1DCA-4C79-AC8D-D9C22D2B2CBD}"/>
    <dgm:cxn modelId="{2C623228-63C8-4772-8EF8-2C6E84CCE209}" srcId="{4A30F096-6936-4E6F-8E8C-9F95B50E81E2}" destId="{3622EFDC-AE3F-4F05-A4D1-E554327554EA}" srcOrd="0" destOrd="0" parTransId="{129415A5-DBA8-4C81-AC3A-99016465B5C8}" sibTransId="{4F679043-E28C-4D91-A231-7BA54283BA56}"/>
    <dgm:cxn modelId="{8A9AAB55-9A6B-4499-8A34-0FBAF0F33C9E}" type="presOf" srcId="{8FA33B67-153F-4709-8030-E6DE2A985655}" destId="{3F576EBF-C915-4689-BEA0-9B53A2B274CE}" srcOrd="0" destOrd="0" presId="urn:microsoft.com/office/officeart/2005/8/layout/vList5"/>
    <dgm:cxn modelId="{6F437D56-342D-4217-9773-A1007931472C}" srcId="{E198F489-B4DA-418F-970E-D624FA791275}" destId="{F0FD2B9A-87FF-481E-B1C5-224166DCFF80}" srcOrd="3" destOrd="0" parTransId="{F195BD0C-9122-46F5-84A2-0481A34EA5D7}" sibTransId="{70AF971B-E03B-452D-A5C2-FB42EF561AD4}"/>
    <dgm:cxn modelId="{F6DBB84D-428C-4482-BBBA-C8F94A259901}" srcId="{E198F489-B4DA-418F-970E-D624FA791275}" destId="{C28C533F-3AA1-460E-9D2A-1881BAABA049}" srcOrd="0" destOrd="0" parTransId="{81BACF0F-512A-4975-8661-E66E0C20780A}" sibTransId="{CA0213C6-1417-4306-BDB7-500EFC684971}"/>
    <dgm:cxn modelId="{7D6BB0BE-AD36-4189-9F03-FFAD97FC4F6A}" type="presOf" srcId="{CD5C846B-5E43-4885-B3A3-1DD663D9CEFD}" destId="{6A4F2045-E946-4384-83FC-E7017F501743}" srcOrd="0" destOrd="0" presId="urn:microsoft.com/office/officeart/2005/8/layout/vList5"/>
    <dgm:cxn modelId="{0547DD98-F462-496B-90AD-9F4A3F7F9D31}" srcId="{C28C533F-3AA1-460E-9D2A-1881BAABA049}" destId="{288DFAC5-B87F-40F7-936D-4B52B3E63EB7}" srcOrd="0" destOrd="0" parTransId="{0F698341-678B-46BB-ABAB-6132D4EDF23F}" sibTransId="{AE76FA09-213B-4E84-B73A-433785B0BE13}"/>
    <dgm:cxn modelId="{4559DB49-5C85-487B-826F-25759FA0AA9A}" srcId="{E198F489-B4DA-418F-970E-D624FA791275}" destId="{F60D72CD-DE2E-489E-810D-181455B9CE7B}" srcOrd="1" destOrd="0" parTransId="{320268FE-D5C5-49F9-9248-9CB509E0120D}" sibTransId="{F86720A3-C1E8-4DDE-8740-37FB048929AB}"/>
    <dgm:cxn modelId="{B94FF339-AE52-4F5E-AF02-FAA463592ABC}" type="presOf" srcId="{F60D72CD-DE2E-489E-810D-181455B9CE7B}" destId="{34A48A25-18AE-49CE-8B82-B2ACFD2E6ED1}" srcOrd="0" destOrd="0" presId="urn:microsoft.com/office/officeart/2005/8/layout/vList5"/>
    <dgm:cxn modelId="{BB5413D0-CD87-4C7D-BCE0-0DB2FEB8C92E}" type="presOf" srcId="{E198F489-B4DA-418F-970E-D624FA791275}" destId="{C2BF2224-F439-4D46-8CA7-B08F59081007}" srcOrd="0" destOrd="0" presId="urn:microsoft.com/office/officeart/2005/8/layout/vList5"/>
    <dgm:cxn modelId="{4BE7226E-D73E-4CBD-9365-E2CF91A00CD9}" type="presParOf" srcId="{C2BF2224-F439-4D46-8CA7-B08F59081007}" destId="{F490988D-D56D-416A-9287-708B3798D68C}" srcOrd="0" destOrd="0" presId="urn:microsoft.com/office/officeart/2005/8/layout/vList5"/>
    <dgm:cxn modelId="{0B9280CE-5873-4A71-8BFF-5F2CE0C5BA4F}" type="presParOf" srcId="{F490988D-D56D-416A-9287-708B3798D68C}" destId="{D5FD1B67-A18E-4C39-96C0-1DFCFA855E97}" srcOrd="0" destOrd="0" presId="urn:microsoft.com/office/officeart/2005/8/layout/vList5"/>
    <dgm:cxn modelId="{58DCDB70-3600-4C63-9958-917D232AF597}" type="presParOf" srcId="{F490988D-D56D-416A-9287-708B3798D68C}" destId="{ED23D3C4-4B12-4DD0-BAE3-66A7F98E83E4}" srcOrd="1" destOrd="0" presId="urn:microsoft.com/office/officeart/2005/8/layout/vList5"/>
    <dgm:cxn modelId="{AFC43B9D-5295-4022-A5FD-00D0286B1467}" type="presParOf" srcId="{C2BF2224-F439-4D46-8CA7-B08F59081007}" destId="{DB51FDA7-2087-4D9D-84D3-0B49484970BC}" srcOrd="1" destOrd="0" presId="urn:microsoft.com/office/officeart/2005/8/layout/vList5"/>
    <dgm:cxn modelId="{25D29F0A-CA83-4479-B068-ECEB8920409E}" type="presParOf" srcId="{C2BF2224-F439-4D46-8CA7-B08F59081007}" destId="{38DF8A46-8D4E-4E7D-8D4A-E922E2D3E640}" srcOrd="2" destOrd="0" presId="urn:microsoft.com/office/officeart/2005/8/layout/vList5"/>
    <dgm:cxn modelId="{02CFBD9F-2C71-4CA7-8B86-AC6D0913848B}" type="presParOf" srcId="{38DF8A46-8D4E-4E7D-8D4A-E922E2D3E640}" destId="{34A48A25-18AE-49CE-8B82-B2ACFD2E6ED1}" srcOrd="0" destOrd="0" presId="urn:microsoft.com/office/officeart/2005/8/layout/vList5"/>
    <dgm:cxn modelId="{2BC300BA-472D-41FD-8C2F-823183CA23E9}" type="presParOf" srcId="{38DF8A46-8D4E-4E7D-8D4A-E922E2D3E640}" destId="{6A4F2045-E946-4384-83FC-E7017F501743}" srcOrd="1" destOrd="0" presId="urn:microsoft.com/office/officeart/2005/8/layout/vList5"/>
    <dgm:cxn modelId="{254AA509-E141-4811-9A25-6C27E6B69C9B}" type="presParOf" srcId="{C2BF2224-F439-4D46-8CA7-B08F59081007}" destId="{5E7CC367-CED3-4849-90D5-DADBB54B6B57}" srcOrd="3" destOrd="0" presId="urn:microsoft.com/office/officeart/2005/8/layout/vList5"/>
    <dgm:cxn modelId="{3E9CAF18-0FD2-4079-A412-54A3280A7328}" type="presParOf" srcId="{C2BF2224-F439-4D46-8CA7-B08F59081007}" destId="{9EC1C63A-EA3A-44AA-9786-6A4739B1B835}" srcOrd="4" destOrd="0" presId="urn:microsoft.com/office/officeart/2005/8/layout/vList5"/>
    <dgm:cxn modelId="{733DFF85-0B86-4D49-8A09-3CBF437AA287}" type="presParOf" srcId="{9EC1C63A-EA3A-44AA-9786-6A4739B1B835}" destId="{932A2028-33FA-4631-8045-31921F5E71D7}" srcOrd="0" destOrd="0" presId="urn:microsoft.com/office/officeart/2005/8/layout/vList5"/>
    <dgm:cxn modelId="{6EA7F24C-4A6F-4B5D-A34A-E102AB1E2DF0}" type="presParOf" srcId="{9EC1C63A-EA3A-44AA-9786-6A4739B1B835}" destId="{FA70E009-1F87-4E75-990C-AD7C712816C5}" srcOrd="1" destOrd="0" presId="urn:microsoft.com/office/officeart/2005/8/layout/vList5"/>
    <dgm:cxn modelId="{D0072BA6-517D-4C03-B04A-1F29C6E6AAD1}" type="presParOf" srcId="{C2BF2224-F439-4D46-8CA7-B08F59081007}" destId="{77B00286-F58C-494F-911E-04E3DFA71851}" srcOrd="5" destOrd="0" presId="urn:microsoft.com/office/officeart/2005/8/layout/vList5"/>
    <dgm:cxn modelId="{114EA177-E91A-4490-A819-3CD15B92446D}" type="presParOf" srcId="{C2BF2224-F439-4D46-8CA7-B08F59081007}" destId="{F1D10C0A-4F43-457D-B781-97D856A22774}" srcOrd="6" destOrd="0" presId="urn:microsoft.com/office/officeart/2005/8/layout/vList5"/>
    <dgm:cxn modelId="{01B7AB48-776F-4989-9DB9-659830889B1D}" type="presParOf" srcId="{F1D10C0A-4F43-457D-B781-97D856A22774}" destId="{01D1385D-23DF-4922-AABF-4A8219B1A7D3}" srcOrd="0" destOrd="0" presId="urn:microsoft.com/office/officeart/2005/8/layout/vList5"/>
    <dgm:cxn modelId="{AA76817D-65CE-42BA-B9AB-68AE94A2170A}" type="presParOf" srcId="{F1D10C0A-4F43-457D-B781-97D856A22774}" destId="{3F576EBF-C915-4689-BEA0-9B53A2B274C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051E4-02BD-4E1C-B674-CE2DB1126600}">
      <dsp:nvSpPr>
        <dsp:cNvPr id="0" name=""/>
        <dsp:cNvSpPr/>
      </dsp:nvSpPr>
      <dsp:spPr>
        <a:xfrm>
          <a:off x="2638196" y="110414"/>
          <a:ext cx="2284446" cy="228444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暫時的</a:t>
          </a:r>
          <a:endParaRPr lang="en-US" altLang="zh-TW" sz="2400" b="1" kern="1200" dirty="0" smtClean="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非永久性的</a:t>
          </a:r>
          <a:endParaRPr lang="zh-TW" altLang="en-US" sz="2400" b="1" kern="1200" dirty="0">
            <a:latin typeface="微軟正黑體" pitchFamily="34" charset="-120"/>
            <a:ea typeface="微軟正黑體" pitchFamily="34" charset="-120"/>
          </a:endParaRPr>
        </a:p>
      </dsp:txBody>
      <dsp:txXfrm>
        <a:off x="2942788" y="510193"/>
        <a:ext cx="1675261" cy="1028001"/>
      </dsp:txXfrm>
    </dsp:sp>
    <dsp:sp modelId="{7DF00D9A-A14E-4502-9237-FA35BAE20E63}">
      <dsp:nvSpPr>
        <dsp:cNvPr id="0" name=""/>
        <dsp:cNvSpPr/>
      </dsp:nvSpPr>
      <dsp:spPr>
        <a:xfrm>
          <a:off x="3462500" y="1538194"/>
          <a:ext cx="2284446" cy="2284446"/>
        </a:xfrm>
        <a:prstGeom prst="ellipse">
          <a:avLst/>
        </a:prstGeom>
        <a:solidFill>
          <a:schemeClr val="accent3">
            <a:alpha val="50000"/>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具體措施或做法</a:t>
          </a:r>
          <a:endParaRPr lang="zh-TW" altLang="en-US" sz="2400" b="1" kern="1200" dirty="0">
            <a:latin typeface="微軟正黑體" pitchFamily="34" charset="-120"/>
            <a:ea typeface="微軟正黑體" pitchFamily="34" charset="-120"/>
          </a:endParaRPr>
        </a:p>
      </dsp:txBody>
      <dsp:txXfrm>
        <a:off x="4161160" y="2128342"/>
        <a:ext cx="1370668" cy="1256445"/>
      </dsp:txXfrm>
    </dsp:sp>
    <dsp:sp modelId="{4E46906B-9710-430A-B7F1-31F93F0BDA6A}">
      <dsp:nvSpPr>
        <dsp:cNvPr id="0" name=""/>
        <dsp:cNvSpPr/>
      </dsp:nvSpPr>
      <dsp:spPr>
        <a:xfrm>
          <a:off x="1813891" y="1538194"/>
          <a:ext cx="2284446" cy="2284446"/>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特別的</a:t>
          </a:r>
          <a:endParaRPr lang="en-US" altLang="zh-TW" sz="2400" b="1" kern="1200" dirty="0" smtClean="0">
            <a:latin typeface="微軟正黑體" pitchFamily="34" charset="-120"/>
            <a:ea typeface="微軟正黑體" pitchFamily="34" charset="-120"/>
          </a:endParaRPr>
        </a:p>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非一般常態的</a:t>
          </a:r>
          <a:endParaRPr lang="zh-TW" altLang="en-US" sz="2400" b="1" kern="1200" dirty="0">
            <a:latin typeface="微軟正黑體" pitchFamily="34" charset="-120"/>
            <a:ea typeface="微軟正黑體" pitchFamily="34" charset="-120"/>
          </a:endParaRPr>
        </a:p>
      </dsp:txBody>
      <dsp:txXfrm>
        <a:off x="2029010" y="2128342"/>
        <a:ext cx="1370668" cy="1256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D3C4-4B12-4DD0-BAE3-66A7F98E83E4}">
      <dsp:nvSpPr>
        <dsp:cNvPr id="0" name=""/>
        <dsp:cNvSpPr/>
      </dsp:nvSpPr>
      <dsp:spPr>
        <a:xfrm rot="5400000">
          <a:off x="4838438" y="-2114930"/>
          <a:ext cx="778966" cy="5207618"/>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如：在國會、委員會、理</a:t>
          </a:r>
          <a:r>
            <a:rPr lang="en-US" altLang="zh-TW" sz="1400" kern="1200" dirty="0" smtClean="0">
              <a:latin typeface="微軟正黑體" pitchFamily="34" charset="-120"/>
              <a:ea typeface="微軟正黑體" pitchFamily="34" charset="-120"/>
            </a:rPr>
            <a:t>(</a:t>
          </a:r>
          <a:r>
            <a:rPr lang="zh-TW" altLang="en-US" sz="1400" kern="1200" dirty="0" smtClean="0">
              <a:latin typeface="微軟正黑體" pitchFamily="34" charset="-120"/>
              <a:ea typeface="微軟正黑體" pitchFamily="34" charset="-120"/>
            </a:rPr>
            <a:t>董</a:t>
          </a:r>
          <a:r>
            <a:rPr lang="en-US" altLang="zh-TW" sz="1400" kern="1200" dirty="0" smtClean="0">
              <a:latin typeface="微軟正黑體" pitchFamily="34" charset="-120"/>
              <a:ea typeface="微軟正黑體" pitchFamily="34" charset="-120"/>
            </a:rPr>
            <a:t>)</a:t>
          </a:r>
          <a:r>
            <a:rPr lang="zh-TW" altLang="en-US" sz="1400" kern="1200" dirty="0" smtClean="0">
              <a:latin typeface="微軟正黑體" pitchFamily="34" charset="-120"/>
              <a:ea typeface="微軟正黑體" pitchFamily="34" charset="-120"/>
            </a:rPr>
            <a:t>監事會等組織規範中，明訂女性人數不得少於總數的三分之一，以提高女性參與決策之代表性。</a:t>
          </a:r>
          <a:endParaRPr lang="zh-TW" altLang="en-US" sz="1400" kern="1200" dirty="0">
            <a:latin typeface="微軟正黑體" pitchFamily="34" charset="-120"/>
            <a:ea typeface="微軟正黑體" pitchFamily="34" charset="-120"/>
          </a:endParaRPr>
        </a:p>
      </dsp:txBody>
      <dsp:txXfrm rot="-5400000">
        <a:off x="2624112" y="137422"/>
        <a:ext cx="5169592" cy="702914"/>
      </dsp:txXfrm>
    </dsp:sp>
    <dsp:sp modelId="{D5FD1B67-A18E-4C39-96C0-1DFCFA855E97}">
      <dsp:nvSpPr>
        <dsp:cNvPr id="0" name=""/>
        <dsp:cNvSpPr/>
      </dsp:nvSpPr>
      <dsp:spPr>
        <a:xfrm>
          <a:off x="319646" y="12277"/>
          <a:ext cx="2336075" cy="9737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設定配額比例</a:t>
          </a:r>
          <a:endParaRPr lang="zh-TW" altLang="en-US" sz="2400" b="1" kern="1200" dirty="0">
            <a:latin typeface="微軟正黑體" pitchFamily="34" charset="-120"/>
            <a:ea typeface="微軟正黑體" pitchFamily="34" charset="-120"/>
          </a:endParaRPr>
        </a:p>
      </dsp:txBody>
      <dsp:txXfrm>
        <a:off x="367179" y="59810"/>
        <a:ext cx="2241009" cy="878642"/>
      </dsp:txXfrm>
    </dsp:sp>
    <dsp:sp modelId="{6A4F2045-E946-4384-83FC-E7017F501743}">
      <dsp:nvSpPr>
        <dsp:cNvPr id="0" name=""/>
        <dsp:cNvSpPr/>
      </dsp:nvSpPr>
      <dsp:spPr>
        <a:xfrm rot="5400000">
          <a:off x="4855574" y="-1092537"/>
          <a:ext cx="778966" cy="5207618"/>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如：針對女性較少有機會參與的領域，鼓勵並提供女性優先參與的機會；在女性人數較少的職務上，優先錄用女性，並依其能力優先拔擢於較高職位。</a:t>
          </a:r>
          <a:endParaRPr lang="zh-TW" altLang="en-US" sz="1400" kern="1200" dirty="0">
            <a:latin typeface="微軟正黑體" pitchFamily="34" charset="-120"/>
            <a:ea typeface="微軟正黑體" pitchFamily="34" charset="-120"/>
          </a:endParaRPr>
        </a:p>
      </dsp:txBody>
      <dsp:txXfrm rot="-5400000">
        <a:off x="2641248" y="1159815"/>
        <a:ext cx="5169592" cy="702914"/>
      </dsp:txXfrm>
    </dsp:sp>
    <dsp:sp modelId="{34A48A25-18AE-49CE-8B82-B2ACFD2E6ED1}">
      <dsp:nvSpPr>
        <dsp:cNvPr id="0" name=""/>
        <dsp:cNvSpPr/>
      </dsp:nvSpPr>
      <dsp:spPr>
        <a:xfrm>
          <a:off x="288036" y="1024418"/>
          <a:ext cx="2353212" cy="97370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提供優先或優惠待遇</a:t>
          </a:r>
          <a:endParaRPr lang="zh-TW" altLang="en-US" sz="2400" b="1" kern="1200" dirty="0">
            <a:latin typeface="微軟正黑體" pitchFamily="34" charset="-120"/>
            <a:ea typeface="微軟正黑體" pitchFamily="34" charset="-120"/>
          </a:endParaRPr>
        </a:p>
      </dsp:txBody>
      <dsp:txXfrm>
        <a:off x="335569" y="1071951"/>
        <a:ext cx="2258146" cy="878642"/>
      </dsp:txXfrm>
    </dsp:sp>
    <dsp:sp modelId="{FA70E009-1F87-4E75-990C-AD7C712816C5}">
      <dsp:nvSpPr>
        <dsp:cNvPr id="0" name=""/>
        <dsp:cNvSpPr/>
      </dsp:nvSpPr>
      <dsp:spPr>
        <a:xfrm rot="5400000">
          <a:off x="4855574" y="-70143"/>
          <a:ext cx="778966" cy="5207618"/>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如：提供女性民意代表參選人相關物資及經費，以期具體鼓勵並支持女性對於公共事務之參與</a:t>
          </a:r>
          <a:r>
            <a:rPr lang="zh-TW" altLang="en-US" sz="1500" kern="1200" dirty="0" smtClean="0">
              <a:latin typeface="微軟正黑體" pitchFamily="34" charset="-120"/>
              <a:ea typeface="微軟正黑體" pitchFamily="34" charset="-120"/>
            </a:rPr>
            <a:t>。</a:t>
          </a:r>
          <a:endParaRPr lang="zh-TW" altLang="en-US" sz="1500" kern="1200" dirty="0">
            <a:latin typeface="微軟正黑體" pitchFamily="34" charset="-120"/>
            <a:ea typeface="微軟正黑體" pitchFamily="34" charset="-120"/>
          </a:endParaRPr>
        </a:p>
      </dsp:txBody>
      <dsp:txXfrm rot="-5400000">
        <a:off x="2641248" y="2182209"/>
        <a:ext cx="5169592" cy="702914"/>
      </dsp:txXfrm>
    </dsp:sp>
    <dsp:sp modelId="{932A2028-33FA-4631-8045-31921F5E71D7}">
      <dsp:nvSpPr>
        <dsp:cNvPr id="0" name=""/>
        <dsp:cNvSpPr/>
      </dsp:nvSpPr>
      <dsp:spPr>
        <a:xfrm>
          <a:off x="288036" y="2046811"/>
          <a:ext cx="2353212" cy="97370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重新分配資源</a:t>
          </a:r>
          <a:endParaRPr lang="zh-TW" altLang="en-US" sz="2400" b="1" kern="1200" dirty="0">
            <a:latin typeface="微軟正黑體" pitchFamily="34" charset="-120"/>
            <a:ea typeface="微軟正黑體" pitchFamily="34" charset="-120"/>
          </a:endParaRPr>
        </a:p>
      </dsp:txBody>
      <dsp:txXfrm>
        <a:off x="335569" y="2094344"/>
        <a:ext cx="2258146" cy="878642"/>
      </dsp:txXfrm>
    </dsp:sp>
    <dsp:sp modelId="{3F576EBF-C915-4689-BEA0-9B53A2B274CE}">
      <dsp:nvSpPr>
        <dsp:cNvPr id="0" name=""/>
        <dsp:cNvSpPr/>
      </dsp:nvSpPr>
      <dsp:spPr>
        <a:xfrm rot="5400000">
          <a:off x="4855574" y="952250"/>
          <a:ext cx="778966" cy="520761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zh-TW" altLang="en-US" sz="1400" kern="1200" dirty="0" smtClean="0">
              <a:latin typeface="微軟正黑體" pitchFamily="34" charset="-120"/>
              <a:ea typeface="微軟正黑體" pitchFamily="34" charset="-120"/>
            </a:rPr>
            <a:t>如：提供彈性工時或職務分配制度，以使女性不因家庭的角色責任而被剝奪勞動參與的機會。</a:t>
          </a:r>
          <a:endParaRPr lang="zh-TW" altLang="en-US" sz="1400" kern="1200" dirty="0">
            <a:latin typeface="微軟正黑體" pitchFamily="34" charset="-120"/>
            <a:ea typeface="微軟正黑體" pitchFamily="34" charset="-120"/>
          </a:endParaRPr>
        </a:p>
      </dsp:txBody>
      <dsp:txXfrm rot="-5400000">
        <a:off x="2641248" y="3204602"/>
        <a:ext cx="5169592" cy="702914"/>
      </dsp:txXfrm>
    </dsp:sp>
    <dsp:sp modelId="{01D1385D-23DF-4922-AABF-4A8219B1A7D3}">
      <dsp:nvSpPr>
        <dsp:cNvPr id="0" name=""/>
        <dsp:cNvSpPr/>
      </dsp:nvSpPr>
      <dsp:spPr>
        <a:xfrm>
          <a:off x="288036" y="3069205"/>
          <a:ext cx="2353212" cy="97370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採取彈性作為</a:t>
          </a:r>
          <a:endParaRPr lang="zh-TW" altLang="en-US" sz="2400" b="1" kern="1200" dirty="0">
            <a:latin typeface="微軟正黑體" pitchFamily="34" charset="-120"/>
            <a:ea typeface="微軟正黑體" pitchFamily="34" charset="-120"/>
          </a:endParaRPr>
        </a:p>
      </dsp:txBody>
      <dsp:txXfrm>
        <a:off x="335569" y="3116738"/>
        <a:ext cx="2258146" cy="8786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drawing1.xml><?xml version="1.0" encoding="utf-8"?>
<c:userShapes xmlns:c="http://schemas.openxmlformats.org/drawingml/2006/chart">
  <cdr:relSizeAnchor xmlns:cdr="http://schemas.openxmlformats.org/drawingml/2006/chartDrawing">
    <cdr:from>
      <cdr:x>0</cdr:x>
      <cdr:y>0.24444</cdr:y>
    </cdr:from>
    <cdr:to>
      <cdr:x>0.13074</cdr:x>
      <cdr:y>0.34705</cdr:y>
    </cdr:to>
    <cdr:sp macro="" textlink="">
      <cdr:nvSpPr>
        <cdr:cNvPr id="2" name="文字方塊 8"/>
        <cdr:cNvSpPr txBox="1"/>
      </cdr:nvSpPr>
      <cdr:spPr>
        <a:xfrm xmlns:a="http://schemas.openxmlformats.org/drawingml/2006/main">
          <a:off x="-72008" y="792088"/>
          <a:ext cx="960261" cy="33249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TW" sz="1200" dirty="0" smtClean="0"/>
            <a:t>(%)</a:t>
          </a:r>
          <a:endParaRPr lang="zh-TW" altLang="en-US" sz="1200" dirty="0"/>
        </a:p>
      </cdr:txBody>
    </cdr:sp>
  </cdr:relSizeAnchor>
  <cdr:relSizeAnchor xmlns:cdr="http://schemas.openxmlformats.org/drawingml/2006/chartDrawing">
    <cdr:from>
      <cdr:x>0.93913</cdr:x>
      <cdr:y>0.91111</cdr:y>
    </cdr:from>
    <cdr:to>
      <cdr:x>1</cdr:x>
      <cdr:y>0.9966</cdr:y>
    </cdr:to>
    <cdr:sp macro="" textlink="">
      <cdr:nvSpPr>
        <cdr:cNvPr id="3" name="文字方塊 7"/>
        <cdr:cNvSpPr txBox="1"/>
      </cdr:nvSpPr>
      <cdr:spPr>
        <a:xfrm xmlns:a="http://schemas.openxmlformats.org/drawingml/2006/main">
          <a:off x="6984776" y="2952328"/>
          <a:ext cx="45273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TW" sz="1200" dirty="0" smtClean="0"/>
            <a:t>(</a:t>
          </a:r>
          <a:r>
            <a:rPr lang="zh-TW" altLang="en-US" sz="1200" dirty="0" smtClean="0"/>
            <a:t>年</a:t>
          </a:r>
          <a:r>
            <a:rPr lang="en-US" altLang="zh-TW" sz="1200" dirty="0" smtClean="0"/>
            <a:t>)</a:t>
          </a:r>
          <a:endParaRPr lang="zh-TW" altLang="en-US" sz="1200" dirty="0"/>
        </a:p>
      </cdr:txBody>
    </cdr:sp>
  </cdr:relSizeAnchor>
  <cdr:relSizeAnchor xmlns:cdr="http://schemas.openxmlformats.org/drawingml/2006/chartDrawing">
    <cdr:from>
      <cdr:x>0</cdr:x>
      <cdr:y>0</cdr:y>
    </cdr:from>
    <cdr:to>
      <cdr:x>1</cdr:x>
      <cdr:y>0.12348</cdr:y>
    </cdr:to>
    <cdr:sp macro="" textlink="">
      <cdr:nvSpPr>
        <cdr:cNvPr id="4" name="文字方塊 7"/>
        <cdr:cNvSpPr txBox="1"/>
      </cdr:nvSpPr>
      <cdr:spPr>
        <a:xfrm xmlns:a="http://schemas.openxmlformats.org/drawingml/2006/main">
          <a:off x="0" y="0"/>
          <a:ext cx="7344816" cy="400110"/>
        </a:xfrm>
        <a:prstGeom xmlns:a="http://schemas.openxmlformats.org/drawingml/2006/main" prst="rect">
          <a:avLst/>
        </a:prstGeom>
        <a:solidFill xmlns:a="http://schemas.openxmlformats.org/drawingml/2006/main">
          <a:srgbClr val="FF6699"/>
        </a:solidFill>
      </cdr:spPr>
      <cdr:txBody>
        <a:bodyPr xmlns:a="http://schemas.openxmlformats.org/drawingml/2006/main" wrap="square" rtlCol="0">
          <a:spAutoFit/>
        </a:bodyPr>
        <a:lstStyle xmlns:a="http://schemas.openxmlformats.org/drawingml/2006/main">
          <a:defPPr>
            <a:defRPr lang="zh-TW"/>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zh-TW" altLang="en-US" sz="2000" b="1" dirty="0" smtClean="0">
              <a:solidFill>
                <a:sysClr val="window" lastClr="CAEACE"/>
              </a:solidFill>
              <a:latin typeface="微軟正黑體" pitchFamily="34" charset="-120"/>
              <a:ea typeface="微軟正黑體" pitchFamily="34" charset="-120"/>
            </a:rPr>
            <a:t>女性立法委員比率</a:t>
          </a:r>
          <a:endParaRPr lang="zh-TW" altLang="en-US" sz="2000" b="1" dirty="0">
            <a:solidFill>
              <a:sysClr val="window" lastClr="CAEACE"/>
            </a:solidFill>
            <a:latin typeface="微軟正黑體" pitchFamily="34" charset="-120"/>
            <a:ea typeface="微軟正黑體" pitchFamily="34" charset="-12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0.12921</cdr:x>
      <cdr:y>0.18476</cdr:y>
    </cdr:from>
    <cdr:to>
      <cdr:x>0.23886</cdr:x>
      <cdr:y>0.28397</cdr:y>
    </cdr:to>
    <cdr:sp macro="" textlink="">
      <cdr:nvSpPr>
        <cdr:cNvPr id="3" name="文字方塊 2"/>
        <cdr:cNvSpPr txBox="1"/>
      </cdr:nvSpPr>
      <cdr:spPr>
        <a:xfrm xmlns:a="http://schemas.openxmlformats.org/drawingml/2006/main">
          <a:off x="828092" y="565721"/>
          <a:ext cx="702715" cy="3037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000" dirty="0">
              <a:latin typeface="微軟正黑體" panose="020B0604030504040204" pitchFamily="34" charset="-120"/>
              <a:ea typeface="微軟正黑體" panose="020B0604030504040204" pitchFamily="34" charset="-120"/>
            </a:rPr>
            <a:t> 元</a:t>
          </a:r>
        </a:p>
      </cdr:txBody>
    </cdr:sp>
  </cdr:relSizeAnchor>
  <cdr:relSizeAnchor xmlns:cdr="http://schemas.openxmlformats.org/drawingml/2006/chartDrawing">
    <cdr:from>
      <cdr:x>0.08716</cdr:x>
      <cdr:y>0.0084</cdr:y>
    </cdr:from>
    <cdr:to>
      <cdr:x>0.95001</cdr:x>
      <cdr:y>0.15291</cdr:y>
    </cdr:to>
    <cdr:sp macro="" textlink="">
      <cdr:nvSpPr>
        <cdr:cNvPr id="4" name="文字方塊 3"/>
        <cdr:cNvSpPr txBox="1"/>
      </cdr:nvSpPr>
      <cdr:spPr>
        <a:xfrm xmlns:a="http://schemas.openxmlformats.org/drawingml/2006/main">
          <a:off x="684076" y="22430"/>
          <a:ext cx="6772393" cy="385845"/>
        </a:xfrm>
        <a:prstGeom xmlns:a="http://schemas.openxmlformats.org/drawingml/2006/main" prst="rect">
          <a:avLst/>
        </a:prstGeom>
        <a:solidFill xmlns:a="http://schemas.openxmlformats.org/drawingml/2006/main">
          <a:schemeClr val="accent5">
            <a:lumMod val="60000"/>
            <a:lumOff val="40000"/>
          </a:schemeClr>
        </a:solidFill>
      </cdr:spPr>
      <cdr:txBody>
        <a:bodyPr xmlns:a="http://schemas.openxmlformats.org/drawingml/2006/main" vertOverflow="clip" wrap="square" rtlCol="0" anchor="ctr" anchorCtr="1"/>
        <a:lstStyle xmlns:a="http://schemas.openxmlformats.org/drawingml/2006/main"/>
        <a:p xmlns:a="http://schemas.openxmlformats.org/drawingml/2006/main">
          <a:r>
            <a:rPr lang="zh-TW" altLang="en-US" sz="2000" b="1" dirty="0">
              <a:latin typeface="微軟正黑體" panose="020B0604030504040204" pitchFamily="34" charset="-120"/>
              <a:ea typeface="微軟正黑體" panose="020B0604030504040204" pitchFamily="34" charset="-120"/>
            </a:rPr>
            <a:t>身心障礙者與全體受僱者之每月經常性薪資或收入</a:t>
          </a:r>
        </a:p>
      </cdr:txBody>
    </cdr:sp>
  </cdr:relSizeAnchor>
  <cdr:relSizeAnchor xmlns:cdr="http://schemas.openxmlformats.org/drawingml/2006/chartDrawing">
    <cdr:from>
      <cdr:x>0.35636</cdr:x>
      <cdr:y>0.20828</cdr:y>
    </cdr:from>
    <cdr:to>
      <cdr:x>0.64364</cdr:x>
      <cdr:y>0.28188</cdr:y>
    </cdr:to>
    <cdr:sp macro="" textlink="">
      <cdr:nvSpPr>
        <cdr:cNvPr id="5" name="文字方塊 4"/>
        <cdr:cNvSpPr txBox="1"/>
      </cdr:nvSpPr>
      <cdr:spPr>
        <a:xfrm xmlns:a="http://schemas.openxmlformats.org/drawingml/2006/main">
          <a:off x="2283809" y="637729"/>
          <a:ext cx="1841094" cy="225351"/>
        </a:xfrm>
        <a:prstGeom xmlns:a="http://schemas.openxmlformats.org/drawingml/2006/main" prst="rect">
          <a:avLst/>
        </a:prstGeom>
      </cdr:spPr>
      <cdr:txBody>
        <a:bodyPr xmlns:a="http://schemas.openxmlformats.org/drawingml/2006/main" vertOverflow="clip" wrap="square" rtlCol="0" anchor="ctr" anchorCtr="1"/>
        <a:lstStyle xmlns:a="http://schemas.openxmlformats.org/drawingml/2006/main"/>
        <a:p xmlns:a="http://schemas.openxmlformats.org/drawingml/2006/main">
          <a:r>
            <a:rPr lang="en-US" altLang="zh-TW" sz="1400" dirty="0">
              <a:latin typeface="Times New Roman" panose="02020603050405020304" pitchFamily="18" charset="0"/>
              <a:ea typeface="微軟正黑體" panose="020B0604030504040204" pitchFamily="34" charset="-120"/>
              <a:cs typeface="Times New Roman" panose="02020603050405020304" pitchFamily="18" charset="0"/>
            </a:rPr>
            <a:t>105</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年度</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0.10028</cdr:y>
    </cdr:from>
    <cdr:to>
      <cdr:x>0.99038</cdr:x>
      <cdr:y>0.26189</cdr:y>
    </cdr:to>
    <cdr:sp macro="" textlink="">
      <cdr:nvSpPr>
        <cdr:cNvPr id="2" name="文字方塊 1"/>
        <cdr:cNvSpPr txBox="1"/>
      </cdr:nvSpPr>
      <cdr:spPr>
        <a:xfrm xmlns:a="http://schemas.openxmlformats.org/drawingml/2006/main">
          <a:off x="-899592" y="268398"/>
          <a:ext cx="7416823" cy="432553"/>
        </a:xfrm>
        <a:prstGeom xmlns:a="http://schemas.openxmlformats.org/drawingml/2006/main" prst="rect">
          <a:avLst/>
        </a:prstGeom>
        <a:gradFill xmlns:a="http://schemas.openxmlformats.org/drawingml/2006/main">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cdr:spPr>
      <cdr:txBody>
        <a:bodyPr xmlns:a="http://schemas.openxmlformats.org/drawingml/2006/main" wrap="square" rtlCol="0" anchor="ctr" anchorCtr="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a:r>
            <a:rPr lang="zh-TW" altLang="zh-TW" sz="1800" b="1" i="0" baseline="0" dirty="0">
              <a:effectLst/>
              <a:latin typeface="微軟正黑體" panose="020B0604030504040204" pitchFamily="34" charset="-120"/>
              <a:ea typeface="微軟正黑體" panose="020B0604030504040204" pitchFamily="34" charset="-120"/>
              <a:cs typeface="+mn-cs"/>
            </a:rPr>
            <a:t>遺產稅拋棄繼承及贈與稅受贈女性比率</a:t>
          </a:r>
          <a:endParaRPr lang="zh-TW" altLang="zh-TW" sz="2400" dirty="0">
            <a:effectLst/>
            <a:latin typeface="微軟正黑體" panose="020B0604030504040204" pitchFamily="34" charset="-120"/>
            <a:ea typeface="微軟正黑體" panose="020B0604030504040204" pitchFamily="34" charset="-120"/>
          </a:endParaRPr>
        </a:p>
      </cdr:txBody>
    </cdr:sp>
  </cdr:relSizeAnchor>
  <cdr:relSizeAnchor xmlns:cdr="http://schemas.openxmlformats.org/drawingml/2006/chartDrawing">
    <cdr:from>
      <cdr:x>0.03846</cdr:x>
      <cdr:y>0.28105</cdr:y>
    </cdr:from>
    <cdr:to>
      <cdr:x>0.08654</cdr:x>
      <cdr:y>0.38867</cdr:y>
    </cdr:to>
    <cdr:sp macro="" textlink="">
      <cdr:nvSpPr>
        <cdr:cNvPr id="3" name="文字方塊 2"/>
        <cdr:cNvSpPr txBox="1"/>
      </cdr:nvSpPr>
      <cdr:spPr>
        <a:xfrm xmlns:a="http://schemas.openxmlformats.org/drawingml/2006/main">
          <a:off x="288032" y="752244"/>
          <a:ext cx="36004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200" dirty="0">
              <a:latin typeface="微軟正黑體" panose="020B0604030504040204" pitchFamily="34" charset="-120"/>
              <a:ea typeface="微軟正黑體" panose="020B0604030504040204" pitchFamily="34" charset="-120"/>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3076250" cy="510776"/>
          </a:xfrm>
          <a:prstGeom prst="rect">
            <a:avLst/>
          </a:prstGeom>
        </p:spPr>
        <p:txBody>
          <a:bodyPr vert="horz" lIns="94640" tIns="47320" rIns="94640" bIns="473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4021918" y="1"/>
            <a:ext cx="3076249" cy="510776"/>
          </a:xfrm>
          <a:prstGeom prst="rect">
            <a:avLst/>
          </a:prstGeom>
        </p:spPr>
        <p:txBody>
          <a:bodyPr vert="horz" lIns="94640" tIns="47320" rIns="94640" bIns="47320" rtlCol="0"/>
          <a:lstStyle>
            <a:lvl1pPr algn="r" eaLnBrk="1" fontAlgn="auto" hangingPunct="1">
              <a:spcBef>
                <a:spcPts val="0"/>
              </a:spcBef>
              <a:spcAft>
                <a:spcPts val="0"/>
              </a:spcAft>
              <a:defRPr kumimoji="0" sz="1200">
                <a:latin typeface="+mn-lt"/>
                <a:ea typeface="+mn-ea"/>
              </a:defRPr>
            </a:lvl1pPr>
          </a:lstStyle>
          <a:p>
            <a:pPr>
              <a:defRPr/>
            </a:pPr>
            <a:fld id="{47ACADC4-7A22-4C1D-A4BB-EB33D736E32B}" type="datetimeFigureOut">
              <a:rPr lang="zh-TW" altLang="en-US"/>
              <a:pPr>
                <a:defRPr/>
              </a:pPr>
              <a:t>2018/11/5</a:t>
            </a:fld>
            <a:endParaRPr lang="zh-TW" altLang="en-US"/>
          </a:p>
        </p:txBody>
      </p:sp>
      <p:sp>
        <p:nvSpPr>
          <p:cNvPr id="4" name="頁尾版面配置區 3"/>
          <p:cNvSpPr>
            <a:spLocks noGrp="1"/>
          </p:cNvSpPr>
          <p:nvPr>
            <p:ph type="ftr" sz="quarter" idx="2"/>
          </p:nvPr>
        </p:nvSpPr>
        <p:spPr>
          <a:xfrm>
            <a:off x="0" y="9721452"/>
            <a:ext cx="3076250" cy="510776"/>
          </a:xfrm>
          <a:prstGeom prst="rect">
            <a:avLst/>
          </a:prstGeom>
        </p:spPr>
        <p:txBody>
          <a:bodyPr vert="horz" lIns="94640" tIns="47320" rIns="94640" bIns="473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4021918" y="9721452"/>
            <a:ext cx="3076249" cy="510776"/>
          </a:xfrm>
          <a:prstGeom prst="rect">
            <a:avLst/>
          </a:prstGeom>
        </p:spPr>
        <p:txBody>
          <a:bodyPr vert="horz" wrap="square" lIns="94640" tIns="47320" rIns="94640" bIns="473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0BA74C09-C88A-4075-9D88-4DB2749A57D5}"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3076250" cy="510776"/>
          </a:xfrm>
          <a:prstGeom prst="rect">
            <a:avLst/>
          </a:prstGeom>
        </p:spPr>
        <p:txBody>
          <a:bodyPr vert="horz" lIns="94640" tIns="47320" rIns="94640" bIns="47320" rtlCol="0"/>
          <a:lstStyle>
            <a:lvl1pPr algn="l" eaLnBrk="1" hangingPunct="1">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4021918" y="1"/>
            <a:ext cx="3076249" cy="510776"/>
          </a:xfrm>
          <a:prstGeom prst="rect">
            <a:avLst/>
          </a:prstGeom>
        </p:spPr>
        <p:txBody>
          <a:bodyPr vert="horz" lIns="94640" tIns="47320" rIns="94640" bIns="47320" rtlCol="0"/>
          <a:lstStyle>
            <a:lvl1pPr algn="r" eaLnBrk="1" hangingPunct="1">
              <a:defRPr sz="1200">
                <a:latin typeface="Arial" charset="0"/>
                <a:ea typeface="新細明體" charset="-120"/>
              </a:defRPr>
            </a:lvl1pPr>
          </a:lstStyle>
          <a:p>
            <a:pPr>
              <a:defRPr/>
            </a:pPr>
            <a:fld id="{BB667C30-B078-4903-9868-03AC2CA213E5}" type="datetimeFigureOut">
              <a:rPr lang="zh-TW" altLang="en-US"/>
              <a:pPr>
                <a:defRPr/>
              </a:pPr>
              <a:t>2018/11/5</a:t>
            </a:fld>
            <a:endParaRPr lang="zh-TW" altLang="en-US"/>
          </a:p>
        </p:txBody>
      </p:sp>
      <p:sp>
        <p:nvSpPr>
          <p:cNvPr id="4" name="投影片圖像版面配置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640" tIns="47320" rIns="94640" bIns="47320" rtlCol="0" anchor="ctr"/>
          <a:lstStyle/>
          <a:p>
            <a:pPr lvl="0"/>
            <a:endParaRPr lang="zh-TW" altLang="en-US" noProof="0" smtClean="0"/>
          </a:p>
        </p:txBody>
      </p:sp>
      <p:sp>
        <p:nvSpPr>
          <p:cNvPr id="5" name="備忘稿版面配置區 4"/>
          <p:cNvSpPr>
            <a:spLocks noGrp="1"/>
          </p:cNvSpPr>
          <p:nvPr>
            <p:ph type="body" sz="quarter" idx="3"/>
          </p:nvPr>
        </p:nvSpPr>
        <p:spPr>
          <a:xfrm>
            <a:off x="709817" y="4861920"/>
            <a:ext cx="5679667" cy="4604143"/>
          </a:xfrm>
          <a:prstGeom prst="rect">
            <a:avLst/>
          </a:prstGeom>
        </p:spPr>
        <p:txBody>
          <a:bodyPr vert="horz" lIns="94640" tIns="47320" rIns="94640" bIns="473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721452"/>
            <a:ext cx="3076250" cy="510776"/>
          </a:xfrm>
          <a:prstGeom prst="rect">
            <a:avLst/>
          </a:prstGeom>
        </p:spPr>
        <p:txBody>
          <a:bodyPr vert="horz" lIns="94640" tIns="47320" rIns="94640" bIns="47320" rtlCol="0" anchor="b"/>
          <a:lstStyle>
            <a:lvl1pPr algn="l" eaLnBrk="1" hangingPunct="1">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4021918" y="9721452"/>
            <a:ext cx="3076249" cy="510776"/>
          </a:xfrm>
          <a:prstGeom prst="rect">
            <a:avLst/>
          </a:prstGeom>
        </p:spPr>
        <p:txBody>
          <a:bodyPr vert="horz" wrap="square" lIns="94640" tIns="47320" rIns="94640" bIns="47320" numCol="1" anchor="b" anchorCtr="0" compatLnSpc="1">
            <a:prstTxWarp prst="textNoShape">
              <a:avLst/>
            </a:prstTxWarp>
          </a:bodyPr>
          <a:lstStyle>
            <a:lvl1pPr algn="r" eaLnBrk="1" hangingPunct="1">
              <a:defRPr sz="1200"/>
            </a:lvl1pPr>
          </a:lstStyle>
          <a:p>
            <a:pPr>
              <a:defRPr/>
            </a:pPr>
            <a:fld id="{6C30EA09-58CC-4171-97CE-A07BDA1736AB}"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16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8953" indent="-295751">
              <a:spcBef>
                <a:spcPct val="30000"/>
              </a:spcBef>
              <a:defRPr sz="1200">
                <a:solidFill>
                  <a:schemeClr val="tx1"/>
                </a:solidFill>
                <a:latin typeface="Calibri" panose="020F0502020204030204" pitchFamily="34" charset="0"/>
                <a:ea typeface="新細明體" panose="02020500000000000000" pitchFamily="18" charset="-120"/>
              </a:defRPr>
            </a:lvl2pPr>
            <a:lvl3pPr marL="1183005" indent="-236601">
              <a:spcBef>
                <a:spcPct val="30000"/>
              </a:spcBef>
              <a:defRPr sz="1200">
                <a:solidFill>
                  <a:schemeClr val="tx1"/>
                </a:solidFill>
                <a:latin typeface="Calibri" panose="020F0502020204030204" pitchFamily="34" charset="0"/>
                <a:ea typeface="新細明體" panose="02020500000000000000" pitchFamily="18" charset="-120"/>
              </a:defRPr>
            </a:lvl3pPr>
            <a:lvl4pPr marL="1656207" indent="-236601">
              <a:spcBef>
                <a:spcPct val="30000"/>
              </a:spcBef>
              <a:defRPr sz="1200">
                <a:solidFill>
                  <a:schemeClr val="tx1"/>
                </a:solidFill>
                <a:latin typeface="Calibri" panose="020F0502020204030204" pitchFamily="34" charset="0"/>
                <a:ea typeface="新細明體" panose="02020500000000000000" pitchFamily="18" charset="-120"/>
              </a:defRPr>
            </a:lvl4pPr>
            <a:lvl5pPr marL="2129409" indent="-236601">
              <a:spcBef>
                <a:spcPct val="30000"/>
              </a:spcBef>
              <a:defRPr sz="1200">
                <a:solidFill>
                  <a:schemeClr val="tx1"/>
                </a:solidFill>
                <a:latin typeface="Calibri" panose="020F0502020204030204" pitchFamily="34" charset="0"/>
                <a:ea typeface="新細明體" panose="02020500000000000000" pitchFamily="18" charset="-120"/>
              </a:defRPr>
            </a:lvl5pPr>
            <a:lvl6pPr marL="2602611"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5813"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49015"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2217"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3292BA16-AA35-42B0-9449-8A03F1DB554A}" type="slidenum">
              <a:rPr lang="zh-TW" altLang="en-US" smtClean="0">
                <a:latin typeface="Arial" panose="020B0604020202020204" pitchFamily="34" charset="0"/>
              </a:rPr>
              <a:pPr>
                <a:spcBef>
                  <a:spcPct val="0"/>
                </a:spcBef>
              </a:pPr>
              <a:t>0</a:t>
            </a:fld>
            <a:endParaRPr lang="en-US" altLang="zh-TW"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
        <p:nvSpPr>
          <p:cNvPr id="184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8953" indent="-295751">
              <a:spcBef>
                <a:spcPct val="30000"/>
              </a:spcBef>
              <a:defRPr sz="1200">
                <a:solidFill>
                  <a:schemeClr val="tx1"/>
                </a:solidFill>
                <a:latin typeface="Calibri" panose="020F0502020204030204" pitchFamily="34" charset="0"/>
                <a:ea typeface="新細明體" panose="02020500000000000000" pitchFamily="18" charset="-120"/>
              </a:defRPr>
            </a:lvl2pPr>
            <a:lvl3pPr marL="1183005" indent="-236601">
              <a:spcBef>
                <a:spcPct val="30000"/>
              </a:spcBef>
              <a:defRPr sz="1200">
                <a:solidFill>
                  <a:schemeClr val="tx1"/>
                </a:solidFill>
                <a:latin typeface="Calibri" panose="020F0502020204030204" pitchFamily="34" charset="0"/>
                <a:ea typeface="新細明體" panose="02020500000000000000" pitchFamily="18" charset="-120"/>
              </a:defRPr>
            </a:lvl3pPr>
            <a:lvl4pPr marL="1656207" indent="-236601">
              <a:spcBef>
                <a:spcPct val="30000"/>
              </a:spcBef>
              <a:defRPr sz="1200">
                <a:solidFill>
                  <a:schemeClr val="tx1"/>
                </a:solidFill>
                <a:latin typeface="Calibri" panose="020F0502020204030204" pitchFamily="34" charset="0"/>
                <a:ea typeface="新細明體" panose="02020500000000000000" pitchFamily="18" charset="-120"/>
              </a:defRPr>
            </a:lvl4pPr>
            <a:lvl5pPr marL="2129409" indent="-236601">
              <a:spcBef>
                <a:spcPct val="30000"/>
              </a:spcBef>
              <a:defRPr sz="1200">
                <a:solidFill>
                  <a:schemeClr val="tx1"/>
                </a:solidFill>
                <a:latin typeface="Calibri" panose="020F0502020204030204" pitchFamily="34" charset="0"/>
                <a:ea typeface="新細明體" panose="02020500000000000000" pitchFamily="18" charset="-120"/>
              </a:defRPr>
            </a:lvl5pPr>
            <a:lvl6pPr marL="2602611"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5813"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49015"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2217"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51F0230C-FFEA-4A06-846A-62B7996C8E3E}" type="slidenum">
              <a:rPr lang="zh-TW" altLang="en-US" smtClean="0">
                <a:latin typeface="Arial" panose="020B0604020202020204" pitchFamily="34" charset="0"/>
              </a:rPr>
              <a:pPr>
                <a:spcBef>
                  <a:spcPct val="0"/>
                </a:spcBef>
              </a:pPr>
              <a:t>1</a:t>
            </a:fld>
            <a:endParaRPr lang="en-US" altLang="zh-TW"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C30EA09-58CC-4171-97CE-A07BDA1736AB}" type="slidenum">
              <a:rPr lang="zh-TW" altLang="en-US" smtClean="0"/>
              <a:pPr>
                <a:defRPr/>
              </a:pPr>
              <a:t>8</a:t>
            </a:fld>
            <a:endParaRPr lang="en-US" altLang="zh-TW"/>
          </a:p>
        </p:txBody>
      </p:sp>
    </p:spTree>
    <p:extLst>
      <p:ext uri="{BB962C8B-B14F-4D97-AF65-F5344CB8AC3E}">
        <p14:creationId xmlns:p14="http://schemas.microsoft.com/office/powerpoint/2010/main" val="3793652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C30EA09-58CC-4171-97CE-A07BDA1736AB}" type="slidenum">
              <a:rPr lang="zh-TW" altLang="en-US" smtClean="0"/>
              <a:pPr>
                <a:defRPr/>
              </a:pPr>
              <a:t>19</a:t>
            </a:fld>
            <a:endParaRPr lang="en-US" altLang="zh-TW"/>
          </a:p>
        </p:txBody>
      </p:sp>
    </p:spTree>
    <p:extLst>
      <p:ext uri="{BB962C8B-B14F-4D97-AF65-F5344CB8AC3E}">
        <p14:creationId xmlns:p14="http://schemas.microsoft.com/office/powerpoint/2010/main" val="646636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C30EA09-58CC-4171-97CE-A07BDA1736AB}" type="slidenum">
              <a:rPr lang="zh-TW" altLang="en-US" smtClean="0"/>
              <a:pPr>
                <a:defRPr/>
              </a:pPr>
              <a:t>34</a:t>
            </a:fld>
            <a:endParaRPr lang="en-US" altLang="zh-TW"/>
          </a:p>
        </p:txBody>
      </p:sp>
    </p:spTree>
    <p:extLst>
      <p:ext uri="{BB962C8B-B14F-4D97-AF65-F5344CB8AC3E}">
        <p14:creationId xmlns:p14="http://schemas.microsoft.com/office/powerpoint/2010/main" val="171487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45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68953" indent="-295751">
              <a:defRPr kumimoji="1">
                <a:solidFill>
                  <a:schemeClr val="tx1"/>
                </a:solidFill>
                <a:latin typeface="Arial" panose="020B0604020202020204" pitchFamily="34" charset="0"/>
                <a:ea typeface="新細明體" panose="02020500000000000000" pitchFamily="18" charset="-120"/>
              </a:defRPr>
            </a:lvl2pPr>
            <a:lvl3pPr marL="1183005" indent="-236601">
              <a:defRPr kumimoji="1">
                <a:solidFill>
                  <a:schemeClr val="tx1"/>
                </a:solidFill>
                <a:latin typeface="Arial" panose="020B0604020202020204" pitchFamily="34" charset="0"/>
                <a:ea typeface="新細明體" panose="02020500000000000000" pitchFamily="18" charset="-120"/>
              </a:defRPr>
            </a:lvl3pPr>
            <a:lvl4pPr marL="1656207" indent="-236601">
              <a:defRPr kumimoji="1">
                <a:solidFill>
                  <a:schemeClr val="tx1"/>
                </a:solidFill>
                <a:latin typeface="Arial" panose="020B0604020202020204" pitchFamily="34" charset="0"/>
                <a:ea typeface="新細明體" panose="02020500000000000000" pitchFamily="18" charset="-120"/>
              </a:defRPr>
            </a:lvl4pPr>
            <a:lvl5pPr marL="2129409" indent="-236601">
              <a:defRPr kumimoji="1">
                <a:solidFill>
                  <a:schemeClr val="tx1"/>
                </a:solidFill>
                <a:latin typeface="Arial" panose="020B0604020202020204" pitchFamily="34" charset="0"/>
                <a:ea typeface="新細明體" panose="02020500000000000000" pitchFamily="18" charset="-120"/>
              </a:defRPr>
            </a:lvl5pPr>
            <a:lvl6pPr marL="2602611" indent="-23660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75813" indent="-23660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9015" indent="-23660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22217" indent="-236601"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CF2CBEC-D7DA-473D-8893-ACC3AAC016B2}" type="slidenum">
              <a:rPr lang="zh-TW" altLang="en-US" smtClean="0"/>
              <a:pPr/>
              <a:t>43</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686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68953" indent="-295751">
              <a:spcBef>
                <a:spcPct val="30000"/>
              </a:spcBef>
              <a:defRPr sz="1200">
                <a:solidFill>
                  <a:schemeClr val="tx1"/>
                </a:solidFill>
                <a:latin typeface="Calibri" panose="020F0502020204030204" pitchFamily="34" charset="0"/>
                <a:ea typeface="新細明體" panose="02020500000000000000" pitchFamily="18" charset="-120"/>
              </a:defRPr>
            </a:lvl2pPr>
            <a:lvl3pPr marL="1183005" indent="-236601">
              <a:spcBef>
                <a:spcPct val="30000"/>
              </a:spcBef>
              <a:defRPr sz="1200">
                <a:solidFill>
                  <a:schemeClr val="tx1"/>
                </a:solidFill>
                <a:latin typeface="Calibri" panose="020F0502020204030204" pitchFamily="34" charset="0"/>
                <a:ea typeface="新細明體" panose="02020500000000000000" pitchFamily="18" charset="-120"/>
              </a:defRPr>
            </a:lvl3pPr>
            <a:lvl4pPr marL="1656207" indent="-236601">
              <a:spcBef>
                <a:spcPct val="30000"/>
              </a:spcBef>
              <a:defRPr sz="1200">
                <a:solidFill>
                  <a:schemeClr val="tx1"/>
                </a:solidFill>
                <a:latin typeface="Calibri" panose="020F0502020204030204" pitchFamily="34" charset="0"/>
                <a:ea typeface="新細明體" panose="02020500000000000000" pitchFamily="18" charset="-120"/>
              </a:defRPr>
            </a:lvl4pPr>
            <a:lvl5pPr marL="2129409" indent="-236601">
              <a:spcBef>
                <a:spcPct val="30000"/>
              </a:spcBef>
              <a:defRPr sz="1200">
                <a:solidFill>
                  <a:schemeClr val="tx1"/>
                </a:solidFill>
                <a:latin typeface="Calibri" panose="020F0502020204030204" pitchFamily="34" charset="0"/>
                <a:ea typeface="新細明體" panose="02020500000000000000" pitchFamily="18" charset="-120"/>
              </a:defRPr>
            </a:lvl5pPr>
            <a:lvl6pPr marL="2602611"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3075813"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549015"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4022217" indent="-236601"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61998A08-A7FA-4DAA-B04F-0F553E83DAA3}" type="slidenum">
              <a:rPr lang="zh-TW" altLang="en-US" smtClean="0">
                <a:latin typeface="Arial" panose="020B0604020202020204" pitchFamily="34" charset="0"/>
              </a:rPr>
              <a:pPr>
                <a:spcBef>
                  <a:spcPct val="0"/>
                </a:spcBef>
              </a:pPr>
              <a:t>46</a:t>
            </a:fld>
            <a:endParaRPr lang="en-US" altLang="zh-TW"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圖片 6" descr="CEDA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fld id="{D5A86CC7-74B9-4866-B42D-C01645D084C3}" type="datetime1">
              <a:rPr lang="zh-TW" altLang="en-US"/>
              <a:pPr>
                <a:defRPr/>
              </a:pPr>
              <a:t>2018/11/5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30F04834-7B79-4959-B194-14226CD2618C}" type="slidenum">
              <a:rPr lang="zh-TW" altLang="en-US"/>
              <a:pPr>
                <a:defRPr/>
              </a:pPr>
              <a:t>‹#›</a:t>
            </a:fld>
            <a:endParaRPr lang="en-US" altLang="zh-TW"/>
          </a:p>
        </p:txBody>
      </p:sp>
    </p:spTree>
    <p:extLst>
      <p:ext uri="{BB962C8B-B14F-4D97-AF65-F5344CB8AC3E}">
        <p14:creationId xmlns:p14="http://schemas.microsoft.com/office/powerpoint/2010/main" val="274441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grpSp>
        <p:nvGrpSpPr>
          <p:cNvPr id="4" name="群組 27"/>
          <p:cNvGrpSpPr>
            <a:grpSpLocks/>
          </p:cNvGrpSpPr>
          <p:nvPr userDrawn="1"/>
        </p:nvGrpSpPr>
        <p:grpSpPr bwMode="auto">
          <a:xfrm>
            <a:off x="34925" y="6370638"/>
            <a:ext cx="1441450" cy="409575"/>
            <a:chOff x="-2644" y="116632"/>
            <a:chExt cx="1804220" cy="512523"/>
          </a:xfrm>
        </p:grpSpPr>
        <p:grpSp>
          <p:nvGrpSpPr>
            <p:cNvPr id="5" name="群組 40"/>
            <p:cNvGrpSpPr>
              <a:grpSpLocks/>
            </p:cNvGrpSpPr>
            <p:nvPr userDrawn="1"/>
          </p:nvGrpSpPr>
          <p:grpSpPr bwMode="auto">
            <a:xfrm>
              <a:off x="-2644" y="125099"/>
              <a:ext cx="495395" cy="504056"/>
              <a:chOff x="-2644" y="125099"/>
              <a:chExt cx="495395" cy="504056"/>
            </a:xfrm>
          </p:grpSpPr>
          <p:grpSp>
            <p:nvGrpSpPr>
              <p:cNvPr id="21" name="群組 39"/>
              <p:cNvGrpSpPr>
                <a:grpSpLocks/>
              </p:cNvGrpSpPr>
              <p:nvPr userDrawn="1"/>
            </p:nvGrpSpPr>
            <p:grpSpPr bwMode="auto">
              <a:xfrm>
                <a:off x="-2644" y="125099"/>
                <a:ext cx="495395" cy="504056"/>
                <a:chOff x="-2644" y="125099"/>
                <a:chExt cx="495395" cy="504056"/>
              </a:xfrm>
            </p:grpSpPr>
            <p:pic>
              <p:nvPicPr>
                <p:cNvPr id="23"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24" name="橢圓 23"/>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2" name="文字方塊 21"/>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6" name="群組 41"/>
            <p:cNvGrpSpPr>
              <a:grpSpLocks/>
            </p:cNvGrpSpPr>
            <p:nvPr userDrawn="1"/>
          </p:nvGrpSpPr>
          <p:grpSpPr bwMode="auto">
            <a:xfrm>
              <a:off x="435261" y="125099"/>
              <a:ext cx="495395" cy="504056"/>
              <a:chOff x="-2644" y="125099"/>
              <a:chExt cx="495395" cy="504056"/>
            </a:xfrm>
          </p:grpSpPr>
          <p:grpSp>
            <p:nvGrpSpPr>
              <p:cNvPr id="17" name="群組 39"/>
              <p:cNvGrpSpPr>
                <a:grpSpLocks/>
              </p:cNvGrpSpPr>
              <p:nvPr userDrawn="1"/>
            </p:nvGrpSpPr>
            <p:grpSpPr bwMode="auto">
              <a:xfrm>
                <a:off x="-2644" y="125099"/>
                <a:ext cx="495395" cy="504056"/>
                <a:chOff x="-2644" y="125099"/>
                <a:chExt cx="495395" cy="504056"/>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20" name="橢圓 19"/>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8" name="文字方塊 17"/>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7" name="群組 46"/>
            <p:cNvGrpSpPr>
              <a:grpSpLocks/>
            </p:cNvGrpSpPr>
            <p:nvPr userDrawn="1"/>
          </p:nvGrpSpPr>
          <p:grpSpPr bwMode="auto">
            <a:xfrm>
              <a:off x="860485" y="125099"/>
              <a:ext cx="495395" cy="504056"/>
              <a:chOff x="-2644" y="125099"/>
              <a:chExt cx="495395" cy="504056"/>
            </a:xfrm>
          </p:grpSpPr>
          <p:grpSp>
            <p:nvGrpSpPr>
              <p:cNvPr id="13" name="群組 39"/>
              <p:cNvGrpSpPr>
                <a:grpSpLocks/>
              </p:cNvGrpSpPr>
              <p:nvPr userDrawn="1"/>
            </p:nvGrpSpPr>
            <p:grpSpPr bwMode="auto">
              <a:xfrm>
                <a:off x="-2644" y="125099"/>
                <a:ext cx="495395" cy="504056"/>
                <a:chOff x="-2644" y="125099"/>
                <a:chExt cx="495395" cy="504056"/>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16" name="橢圓 15"/>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4" name="文字方塊 13"/>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8" name="群組 51"/>
            <p:cNvGrpSpPr>
              <a:grpSpLocks/>
            </p:cNvGrpSpPr>
            <p:nvPr userDrawn="1"/>
          </p:nvGrpSpPr>
          <p:grpSpPr bwMode="auto">
            <a:xfrm>
              <a:off x="1306181" y="116632"/>
              <a:ext cx="495395" cy="504056"/>
              <a:chOff x="-2644" y="125099"/>
              <a:chExt cx="495395" cy="504056"/>
            </a:xfrm>
          </p:grpSpPr>
          <p:grpSp>
            <p:nvGrpSpPr>
              <p:cNvPr id="9" name="群組 39"/>
              <p:cNvGrpSpPr>
                <a:grpSpLocks/>
              </p:cNvGrpSpPr>
              <p:nvPr userDrawn="1"/>
            </p:nvGrpSpPr>
            <p:grpSpPr bwMode="auto">
              <a:xfrm>
                <a:off x="-2644" y="125099"/>
                <a:ext cx="495395" cy="504056"/>
                <a:chOff x="-2644" y="125099"/>
                <a:chExt cx="495395" cy="504056"/>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12" name="橢圓 11"/>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0" name="文字方塊 9"/>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5" name="日期版面配置區 3"/>
          <p:cNvSpPr>
            <a:spLocks noGrp="1"/>
          </p:cNvSpPr>
          <p:nvPr>
            <p:ph type="dt" sz="half" idx="10"/>
          </p:nvPr>
        </p:nvSpPr>
        <p:spPr/>
        <p:txBody>
          <a:bodyPr/>
          <a:lstStyle>
            <a:lvl1pPr>
              <a:defRPr/>
            </a:lvl1pPr>
          </a:lstStyle>
          <a:p>
            <a:pPr>
              <a:defRPr/>
            </a:pPr>
            <a:fld id="{43F835F1-73CF-4D6A-A9A6-A6FF2F23F0ED}" type="datetime1">
              <a:rPr lang="zh-TW" altLang="en-US"/>
              <a:pPr>
                <a:defRPr/>
              </a:pPr>
              <a:t>2018/11/5</a:t>
            </a:fld>
            <a:endParaRPr lang="zh-TW" altLang="en-US"/>
          </a:p>
        </p:txBody>
      </p:sp>
      <p:sp>
        <p:nvSpPr>
          <p:cNvPr id="26" name="頁尾版面配置區 4"/>
          <p:cNvSpPr>
            <a:spLocks noGrp="1"/>
          </p:cNvSpPr>
          <p:nvPr>
            <p:ph type="ftr" sz="quarter" idx="11"/>
          </p:nvPr>
        </p:nvSpPr>
        <p:spPr/>
        <p:txBody>
          <a:bodyPr/>
          <a:lstStyle>
            <a:lvl1pPr>
              <a:defRPr/>
            </a:lvl1pPr>
          </a:lstStyle>
          <a:p>
            <a:pPr>
              <a:defRPr/>
            </a:pPr>
            <a:endParaRPr lang="zh-TW" altLang="en-US"/>
          </a:p>
        </p:txBody>
      </p:sp>
      <p:sp>
        <p:nvSpPr>
          <p:cNvPr id="27" name="投影片編號版面配置區 5"/>
          <p:cNvSpPr>
            <a:spLocks noGrp="1"/>
          </p:cNvSpPr>
          <p:nvPr>
            <p:ph type="sldNum" sz="quarter" idx="12"/>
          </p:nvPr>
        </p:nvSpPr>
        <p:spPr/>
        <p:txBody>
          <a:bodyPr/>
          <a:lstStyle>
            <a:lvl1pPr>
              <a:defRPr/>
            </a:lvl1pPr>
          </a:lstStyle>
          <a:p>
            <a:pPr>
              <a:defRPr/>
            </a:pPr>
            <a:fld id="{B27318DE-AB2F-474A-9FFC-7743FFCBD6F8}" type="slidenum">
              <a:rPr lang="zh-TW" altLang="en-US"/>
              <a:pPr>
                <a:defRPr/>
              </a:pPr>
              <a:t>‹#›</a:t>
            </a:fld>
            <a:endParaRPr lang="en-US" altLang="zh-TW"/>
          </a:p>
        </p:txBody>
      </p:sp>
    </p:spTree>
    <p:extLst>
      <p:ext uri="{BB962C8B-B14F-4D97-AF65-F5344CB8AC3E}">
        <p14:creationId xmlns:p14="http://schemas.microsoft.com/office/powerpoint/2010/main" val="1891370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grpSp>
        <p:nvGrpSpPr>
          <p:cNvPr id="4" name="群組 27"/>
          <p:cNvGrpSpPr>
            <a:grpSpLocks/>
          </p:cNvGrpSpPr>
          <p:nvPr userDrawn="1"/>
        </p:nvGrpSpPr>
        <p:grpSpPr bwMode="auto">
          <a:xfrm>
            <a:off x="34925" y="6370638"/>
            <a:ext cx="1441450" cy="409575"/>
            <a:chOff x="-2644" y="116632"/>
            <a:chExt cx="1804220" cy="512523"/>
          </a:xfrm>
        </p:grpSpPr>
        <p:grpSp>
          <p:nvGrpSpPr>
            <p:cNvPr id="5" name="群組 40"/>
            <p:cNvGrpSpPr>
              <a:grpSpLocks/>
            </p:cNvGrpSpPr>
            <p:nvPr userDrawn="1"/>
          </p:nvGrpSpPr>
          <p:grpSpPr bwMode="auto">
            <a:xfrm>
              <a:off x="-2644" y="125099"/>
              <a:ext cx="495395" cy="504056"/>
              <a:chOff x="-2644" y="125099"/>
              <a:chExt cx="495395" cy="504056"/>
            </a:xfrm>
          </p:grpSpPr>
          <p:grpSp>
            <p:nvGrpSpPr>
              <p:cNvPr id="21" name="群組 39"/>
              <p:cNvGrpSpPr>
                <a:grpSpLocks/>
              </p:cNvGrpSpPr>
              <p:nvPr userDrawn="1"/>
            </p:nvGrpSpPr>
            <p:grpSpPr bwMode="auto">
              <a:xfrm>
                <a:off x="-2644" y="125099"/>
                <a:ext cx="495395" cy="504056"/>
                <a:chOff x="-2644" y="125099"/>
                <a:chExt cx="495395" cy="504056"/>
              </a:xfrm>
            </p:grpSpPr>
            <p:pic>
              <p:nvPicPr>
                <p:cNvPr id="23"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24" name="橢圓 23"/>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2" name="文字方塊 21"/>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6" name="群組 41"/>
            <p:cNvGrpSpPr>
              <a:grpSpLocks/>
            </p:cNvGrpSpPr>
            <p:nvPr userDrawn="1"/>
          </p:nvGrpSpPr>
          <p:grpSpPr bwMode="auto">
            <a:xfrm>
              <a:off x="435261" y="125099"/>
              <a:ext cx="495395" cy="504056"/>
              <a:chOff x="-2644" y="125099"/>
              <a:chExt cx="495395" cy="504056"/>
            </a:xfrm>
          </p:grpSpPr>
          <p:grpSp>
            <p:nvGrpSpPr>
              <p:cNvPr id="17" name="群組 39"/>
              <p:cNvGrpSpPr>
                <a:grpSpLocks/>
              </p:cNvGrpSpPr>
              <p:nvPr userDrawn="1"/>
            </p:nvGrpSpPr>
            <p:grpSpPr bwMode="auto">
              <a:xfrm>
                <a:off x="-2644" y="125099"/>
                <a:ext cx="495395" cy="504056"/>
                <a:chOff x="-2644" y="125099"/>
                <a:chExt cx="495395" cy="504056"/>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20" name="橢圓 19"/>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8" name="文字方塊 17"/>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7" name="群組 46"/>
            <p:cNvGrpSpPr>
              <a:grpSpLocks/>
            </p:cNvGrpSpPr>
            <p:nvPr userDrawn="1"/>
          </p:nvGrpSpPr>
          <p:grpSpPr bwMode="auto">
            <a:xfrm>
              <a:off x="860485" y="125099"/>
              <a:ext cx="495395" cy="504056"/>
              <a:chOff x="-2644" y="125099"/>
              <a:chExt cx="495395" cy="504056"/>
            </a:xfrm>
          </p:grpSpPr>
          <p:grpSp>
            <p:nvGrpSpPr>
              <p:cNvPr id="13" name="群組 39"/>
              <p:cNvGrpSpPr>
                <a:grpSpLocks/>
              </p:cNvGrpSpPr>
              <p:nvPr userDrawn="1"/>
            </p:nvGrpSpPr>
            <p:grpSpPr bwMode="auto">
              <a:xfrm>
                <a:off x="-2644" y="125099"/>
                <a:ext cx="495395" cy="504056"/>
                <a:chOff x="-2644" y="125099"/>
                <a:chExt cx="495395" cy="504056"/>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16" name="橢圓 15"/>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4" name="文字方塊 13"/>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8" name="群組 51"/>
            <p:cNvGrpSpPr>
              <a:grpSpLocks/>
            </p:cNvGrpSpPr>
            <p:nvPr userDrawn="1"/>
          </p:nvGrpSpPr>
          <p:grpSpPr bwMode="auto">
            <a:xfrm>
              <a:off x="1306181" y="116632"/>
              <a:ext cx="495395" cy="504056"/>
              <a:chOff x="-2644" y="125099"/>
              <a:chExt cx="495395" cy="504056"/>
            </a:xfrm>
          </p:grpSpPr>
          <p:grpSp>
            <p:nvGrpSpPr>
              <p:cNvPr id="9" name="群組 39"/>
              <p:cNvGrpSpPr>
                <a:grpSpLocks/>
              </p:cNvGrpSpPr>
              <p:nvPr userDrawn="1"/>
            </p:nvGrpSpPr>
            <p:grpSpPr bwMode="auto">
              <a:xfrm>
                <a:off x="-2644" y="125099"/>
                <a:ext cx="495395" cy="504056"/>
                <a:chOff x="-2644" y="125099"/>
                <a:chExt cx="495395" cy="504056"/>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12" name="橢圓 11"/>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0" name="文字方塊 9"/>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5" name="日期版面配置區 3"/>
          <p:cNvSpPr>
            <a:spLocks noGrp="1"/>
          </p:cNvSpPr>
          <p:nvPr>
            <p:ph type="dt" sz="half" idx="10"/>
          </p:nvPr>
        </p:nvSpPr>
        <p:spPr/>
        <p:txBody>
          <a:bodyPr/>
          <a:lstStyle>
            <a:lvl1pPr>
              <a:defRPr/>
            </a:lvl1pPr>
          </a:lstStyle>
          <a:p>
            <a:pPr>
              <a:defRPr/>
            </a:pPr>
            <a:fld id="{30D130A8-533C-495E-B9E6-F201477F6D9D}" type="datetime1">
              <a:rPr lang="zh-TW" altLang="en-US"/>
              <a:pPr>
                <a:defRPr/>
              </a:pPr>
              <a:t>2018/11/5</a:t>
            </a:fld>
            <a:endParaRPr lang="zh-TW" altLang="en-US"/>
          </a:p>
        </p:txBody>
      </p:sp>
      <p:sp>
        <p:nvSpPr>
          <p:cNvPr id="26" name="頁尾版面配置區 4"/>
          <p:cNvSpPr>
            <a:spLocks noGrp="1"/>
          </p:cNvSpPr>
          <p:nvPr>
            <p:ph type="ftr" sz="quarter" idx="11"/>
          </p:nvPr>
        </p:nvSpPr>
        <p:spPr/>
        <p:txBody>
          <a:bodyPr/>
          <a:lstStyle>
            <a:lvl1pPr>
              <a:defRPr/>
            </a:lvl1pPr>
          </a:lstStyle>
          <a:p>
            <a:pPr>
              <a:defRPr/>
            </a:pPr>
            <a:endParaRPr lang="zh-TW" altLang="en-US"/>
          </a:p>
        </p:txBody>
      </p:sp>
      <p:sp>
        <p:nvSpPr>
          <p:cNvPr id="27" name="投影片編號版面配置區 5"/>
          <p:cNvSpPr>
            <a:spLocks noGrp="1"/>
          </p:cNvSpPr>
          <p:nvPr>
            <p:ph type="sldNum" sz="quarter" idx="12"/>
          </p:nvPr>
        </p:nvSpPr>
        <p:spPr/>
        <p:txBody>
          <a:bodyPr/>
          <a:lstStyle>
            <a:lvl1pPr>
              <a:defRPr/>
            </a:lvl1pPr>
          </a:lstStyle>
          <a:p>
            <a:pPr>
              <a:defRPr/>
            </a:pPr>
            <a:fld id="{FB86CF2C-4D58-4426-83D1-58D13F736963}" type="slidenum">
              <a:rPr lang="zh-TW" altLang="en-US"/>
              <a:pPr>
                <a:defRPr/>
              </a:pPr>
              <a:t>‹#›</a:t>
            </a:fld>
            <a:endParaRPr lang="en-US" altLang="zh-TW"/>
          </a:p>
        </p:txBody>
      </p:sp>
    </p:spTree>
    <p:extLst>
      <p:ext uri="{BB962C8B-B14F-4D97-AF65-F5344CB8AC3E}">
        <p14:creationId xmlns:p14="http://schemas.microsoft.com/office/powerpoint/2010/main" val="210002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圖片 6" descr="CEDA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5" name="日期版面配置區 3"/>
          <p:cNvSpPr>
            <a:spLocks noGrp="1"/>
          </p:cNvSpPr>
          <p:nvPr>
            <p:ph type="dt" sz="half" idx="10"/>
          </p:nvPr>
        </p:nvSpPr>
        <p:spPr/>
        <p:txBody>
          <a:bodyPr/>
          <a:lstStyle>
            <a:lvl1pPr>
              <a:defRPr/>
            </a:lvl1pPr>
          </a:lstStyle>
          <a:p>
            <a:pPr>
              <a:defRPr/>
            </a:pPr>
            <a:fld id="{B0817129-05E8-4436-9D51-0B2B151B550D}" type="datetime1">
              <a:rPr lang="zh-TW" altLang="en-US"/>
              <a:pPr>
                <a:defRPr/>
              </a:pPr>
              <a:t>2018/11/5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77BA3E4-3AEB-404B-8213-1860FC80C623}" type="slidenum">
              <a:rPr lang="zh-TW" altLang="en-US"/>
              <a:pPr>
                <a:defRPr/>
              </a:pPr>
              <a:t>‹#›</a:t>
            </a:fld>
            <a:endParaRPr lang="zh-TW" altLang="en-US"/>
          </a:p>
        </p:txBody>
      </p:sp>
    </p:spTree>
    <p:extLst>
      <p:ext uri="{BB962C8B-B14F-4D97-AF65-F5344CB8AC3E}">
        <p14:creationId xmlns:p14="http://schemas.microsoft.com/office/powerpoint/2010/main" val="251706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圓角矩形 3"/>
          <p:cNvSpPr/>
          <p:nvPr userDrawn="1"/>
        </p:nvSpPr>
        <p:spPr>
          <a:xfrm>
            <a:off x="468313" y="260350"/>
            <a:ext cx="8207375" cy="1152525"/>
          </a:xfrm>
          <a:prstGeom prst="roundRect">
            <a:avLst>
              <a:gd name="adj" fmla="val 2328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5" name="圖片 7"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8"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noFill/>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buClr>
                <a:srgbClr val="FF6699"/>
              </a:buClr>
              <a:buSzPct val="80000"/>
              <a:buFont typeface="Wingdings" pitchFamily="2" charset="2"/>
              <a:buChar char="u"/>
              <a:defRPr/>
            </a:lvl1pPr>
            <a:lvl2pPr>
              <a:buClr>
                <a:schemeClr val="accent3"/>
              </a:buClr>
              <a:buSzPct val="80000"/>
              <a:buFont typeface="Arial" pitchFamily="34" charset="0"/>
              <a:buChar char="►"/>
              <a:defRPr/>
            </a:lvl2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日期版面配置區 3"/>
          <p:cNvSpPr>
            <a:spLocks noGrp="1"/>
          </p:cNvSpPr>
          <p:nvPr>
            <p:ph type="dt" sz="half" idx="10"/>
          </p:nvPr>
        </p:nvSpPr>
        <p:spPr/>
        <p:txBody>
          <a:bodyPr/>
          <a:lstStyle>
            <a:lvl1pPr>
              <a:defRPr/>
            </a:lvl1pPr>
          </a:lstStyle>
          <a:p>
            <a:pPr>
              <a:defRPr/>
            </a:pPr>
            <a:fld id="{BE71DBB7-3483-4256-83D8-F9037D9A3D29}" type="datetime1">
              <a:rPr lang="zh-TW" altLang="en-US"/>
              <a:pPr>
                <a:defRPr/>
              </a:pPr>
              <a:t>2018/11/5</a:t>
            </a:fld>
            <a:endParaRPr lang="zh-TW" altLang="en-US"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0B89A535-DA81-4D1B-9D61-64D0B0FF2F5D}" type="slidenum">
              <a:rPr lang="zh-TW" altLang="en-US"/>
              <a:pPr>
                <a:defRPr/>
              </a:pPr>
              <a:t>‹#›</a:t>
            </a:fld>
            <a:endParaRPr lang="zh-TW" altLang="en-US"/>
          </a:p>
        </p:txBody>
      </p:sp>
    </p:spTree>
    <p:extLst>
      <p:ext uri="{BB962C8B-B14F-4D97-AF65-F5344CB8AC3E}">
        <p14:creationId xmlns:p14="http://schemas.microsoft.com/office/powerpoint/2010/main" val="171961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4" name="圖片 6"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7"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6" name="日期版面配置區 3"/>
          <p:cNvSpPr>
            <a:spLocks noGrp="1"/>
          </p:cNvSpPr>
          <p:nvPr>
            <p:ph type="dt" sz="half" idx="10"/>
          </p:nvPr>
        </p:nvSpPr>
        <p:spPr/>
        <p:txBody>
          <a:bodyPr/>
          <a:lstStyle>
            <a:lvl1pPr>
              <a:defRPr/>
            </a:lvl1pPr>
          </a:lstStyle>
          <a:p>
            <a:pPr>
              <a:defRPr/>
            </a:pPr>
            <a:fld id="{10ACFD89-DEF4-4FFA-AD3E-387E44F14066}" type="datetime1">
              <a:rPr lang="zh-TW" altLang="en-US"/>
              <a:pPr>
                <a:defRPr/>
              </a:pPr>
              <a:t>2018/11/5</a:t>
            </a:fld>
            <a:endParaRPr lang="zh-TW" altLang="en-US"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E8E82D4B-CBA1-4FD2-A0CA-2A448E5C1F4C}" type="slidenum">
              <a:rPr lang="zh-TW" altLang="en-US"/>
              <a:pPr>
                <a:defRPr/>
              </a:pPr>
              <a:t>‹#›</a:t>
            </a:fld>
            <a:endParaRPr lang="zh-TW" altLang="en-US"/>
          </a:p>
        </p:txBody>
      </p:sp>
    </p:spTree>
    <p:extLst>
      <p:ext uri="{BB962C8B-B14F-4D97-AF65-F5344CB8AC3E}">
        <p14:creationId xmlns:p14="http://schemas.microsoft.com/office/powerpoint/2010/main" val="126825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2" name="日期版面配置區 4"/>
          <p:cNvSpPr>
            <a:spLocks noGrp="1"/>
          </p:cNvSpPr>
          <p:nvPr>
            <p:ph type="dt" sz="half" idx="10"/>
          </p:nvPr>
        </p:nvSpPr>
        <p:spPr/>
        <p:txBody>
          <a:bodyPr/>
          <a:lstStyle>
            <a:lvl1pPr>
              <a:defRPr/>
            </a:lvl1pPr>
          </a:lstStyle>
          <a:p>
            <a:pPr>
              <a:defRPr/>
            </a:pPr>
            <a:fld id="{82E37900-67CA-4246-8F02-94CD6EE5893B}"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A92D6767-100B-4C93-A99D-049D55A82289}" type="slidenum">
              <a:rPr lang="zh-TW" altLang="en-US"/>
              <a:pPr>
                <a:defRPr/>
              </a:pPr>
              <a:t>‹#›</a:t>
            </a:fld>
            <a:endParaRPr lang="zh-TW" altLang="en-US"/>
          </a:p>
        </p:txBody>
      </p:sp>
    </p:spTree>
    <p:extLst>
      <p:ext uri="{BB962C8B-B14F-4D97-AF65-F5344CB8AC3E}">
        <p14:creationId xmlns:p14="http://schemas.microsoft.com/office/powerpoint/2010/main" val="239864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grpSp>
        <p:nvGrpSpPr>
          <p:cNvPr id="7" name="群組 30"/>
          <p:cNvGrpSpPr>
            <a:grpSpLocks/>
          </p:cNvGrpSpPr>
          <p:nvPr userDrawn="1"/>
        </p:nvGrpSpPr>
        <p:grpSpPr bwMode="auto">
          <a:xfrm>
            <a:off x="7164388" y="103188"/>
            <a:ext cx="1871662" cy="446087"/>
            <a:chOff x="5724128" y="260648"/>
            <a:chExt cx="3384376" cy="792088"/>
          </a:xfrm>
        </p:grpSpPr>
        <p:grpSp>
          <p:nvGrpSpPr>
            <p:cNvPr id="8" name="群組 8"/>
            <p:cNvGrpSpPr>
              <a:grpSpLocks/>
            </p:cNvGrpSpPr>
            <p:nvPr userDrawn="1"/>
          </p:nvGrpSpPr>
          <p:grpSpPr bwMode="auto">
            <a:xfrm>
              <a:off x="5724128" y="260648"/>
              <a:ext cx="792088" cy="792088"/>
              <a:chOff x="6300192" y="260648"/>
              <a:chExt cx="792088" cy="792088"/>
            </a:xfrm>
          </p:grpSpPr>
          <p:pic>
            <p:nvPicPr>
              <p:cNvPr id="21"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2" name="文字方塊 21"/>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9" name="群組 9"/>
            <p:cNvGrpSpPr>
              <a:grpSpLocks/>
            </p:cNvGrpSpPr>
            <p:nvPr userDrawn="1"/>
          </p:nvGrpSpPr>
          <p:grpSpPr bwMode="auto">
            <a:xfrm>
              <a:off x="6372200"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10" name="群組 9"/>
            <p:cNvGrpSpPr>
              <a:grpSpLocks/>
            </p:cNvGrpSpPr>
            <p:nvPr userDrawn="1"/>
          </p:nvGrpSpPr>
          <p:grpSpPr bwMode="auto">
            <a:xfrm>
              <a:off x="7020272"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11" name="群組 15"/>
            <p:cNvGrpSpPr>
              <a:grpSpLocks/>
            </p:cNvGrpSpPr>
            <p:nvPr userDrawn="1"/>
          </p:nvGrpSpPr>
          <p:grpSpPr bwMode="auto">
            <a:xfrm>
              <a:off x="7668344"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2" name="群組 18"/>
            <p:cNvGrpSpPr>
              <a:grpSpLocks/>
            </p:cNvGrpSpPr>
            <p:nvPr userDrawn="1"/>
          </p:nvGrpSpPr>
          <p:grpSpPr bwMode="auto">
            <a:xfrm>
              <a:off x="8316416"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3" name="群組 46"/>
          <p:cNvGrpSpPr>
            <a:grpSpLocks/>
          </p:cNvGrpSpPr>
          <p:nvPr userDrawn="1"/>
        </p:nvGrpSpPr>
        <p:grpSpPr bwMode="auto">
          <a:xfrm>
            <a:off x="34925" y="6370638"/>
            <a:ext cx="1441450" cy="409575"/>
            <a:chOff x="-2644" y="116632"/>
            <a:chExt cx="1804220" cy="512523"/>
          </a:xfrm>
        </p:grpSpPr>
        <p:grpSp>
          <p:nvGrpSpPr>
            <p:cNvPr id="24" name="群組 40"/>
            <p:cNvGrpSpPr>
              <a:grpSpLocks/>
            </p:cNvGrpSpPr>
            <p:nvPr userDrawn="1"/>
          </p:nvGrpSpPr>
          <p:grpSpPr bwMode="auto">
            <a:xfrm>
              <a:off x="-2644" y="125099"/>
              <a:ext cx="495395" cy="504056"/>
              <a:chOff x="-2644" y="125099"/>
              <a:chExt cx="495395" cy="504056"/>
            </a:xfrm>
          </p:grpSpPr>
          <p:grpSp>
            <p:nvGrpSpPr>
              <p:cNvPr id="40" name="群組 39"/>
              <p:cNvGrpSpPr>
                <a:grpSpLocks/>
              </p:cNvGrpSpPr>
              <p:nvPr userDrawn="1"/>
            </p:nvGrpSpPr>
            <p:grpSpPr bwMode="auto">
              <a:xfrm>
                <a:off x="-2644" y="125099"/>
                <a:ext cx="495395" cy="504056"/>
                <a:chOff x="-2644" y="125099"/>
                <a:chExt cx="495395" cy="504056"/>
              </a:xfrm>
            </p:grpSpPr>
            <p:pic>
              <p:nvPicPr>
                <p:cNvPr id="42"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3" name="橢圓 42"/>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41" name="文字方塊 40"/>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5" name="群組 41"/>
            <p:cNvGrpSpPr>
              <a:grpSpLocks/>
            </p:cNvGrpSpPr>
            <p:nvPr userDrawn="1"/>
          </p:nvGrpSpPr>
          <p:grpSpPr bwMode="auto">
            <a:xfrm>
              <a:off x="435261" y="125099"/>
              <a:ext cx="495395" cy="504056"/>
              <a:chOff x="-2644" y="125099"/>
              <a:chExt cx="495395" cy="504056"/>
            </a:xfrm>
          </p:grpSpPr>
          <p:grpSp>
            <p:nvGrpSpPr>
              <p:cNvPr id="36" name="群組 39"/>
              <p:cNvGrpSpPr>
                <a:grpSpLocks/>
              </p:cNvGrpSpPr>
              <p:nvPr userDrawn="1"/>
            </p:nvGrpSpPr>
            <p:grpSpPr bwMode="auto">
              <a:xfrm>
                <a:off x="-2644" y="125099"/>
                <a:ext cx="495395" cy="504056"/>
                <a:chOff x="-2644" y="125099"/>
                <a:chExt cx="495395" cy="504056"/>
              </a:xfrm>
            </p:grpSpPr>
            <p:pic>
              <p:nvPicPr>
                <p:cNvPr id="38"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9" name="橢圓 38"/>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7" name="文字方塊 36"/>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6" name="群組 46"/>
            <p:cNvGrpSpPr>
              <a:grpSpLocks/>
            </p:cNvGrpSpPr>
            <p:nvPr userDrawn="1"/>
          </p:nvGrpSpPr>
          <p:grpSpPr bwMode="auto">
            <a:xfrm>
              <a:off x="860485" y="125099"/>
              <a:ext cx="495395" cy="504056"/>
              <a:chOff x="-2644" y="125099"/>
              <a:chExt cx="495395" cy="504056"/>
            </a:xfrm>
          </p:grpSpPr>
          <p:grpSp>
            <p:nvGrpSpPr>
              <p:cNvPr id="32" name="群組 39"/>
              <p:cNvGrpSpPr>
                <a:grpSpLocks/>
              </p:cNvGrpSpPr>
              <p:nvPr userDrawn="1"/>
            </p:nvGrpSpPr>
            <p:grpSpPr bwMode="auto">
              <a:xfrm>
                <a:off x="-2644" y="125099"/>
                <a:ext cx="495395" cy="504056"/>
                <a:chOff x="-2644" y="125099"/>
                <a:chExt cx="495395" cy="504056"/>
              </a:xfrm>
            </p:grpSpPr>
            <p:pic>
              <p:nvPicPr>
                <p:cNvPr id="34"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5" name="橢圓 34"/>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3" name="文字方塊 32"/>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7" name="群組 51"/>
            <p:cNvGrpSpPr>
              <a:grpSpLocks/>
            </p:cNvGrpSpPr>
            <p:nvPr userDrawn="1"/>
          </p:nvGrpSpPr>
          <p:grpSpPr bwMode="auto">
            <a:xfrm>
              <a:off x="1306181" y="116632"/>
              <a:ext cx="495395" cy="504056"/>
              <a:chOff x="-2644" y="125099"/>
              <a:chExt cx="495395" cy="504056"/>
            </a:xfrm>
          </p:grpSpPr>
          <p:grpSp>
            <p:nvGrpSpPr>
              <p:cNvPr id="28" name="群組 27"/>
              <p:cNvGrpSpPr>
                <a:grpSpLocks/>
              </p:cNvGrpSpPr>
              <p:nvPr userDrawn="1"/>
            </p:nvGrpSpPr>
            <p:grpSpPr bwMode="auto">
              <a:xfrm>
                <a:off x="-2644" y="125099"/>
                <a:ext cx="495395" cy="504056"/>
                <a:chOff x="-2644" y="125099"/>
                <a:chExt cx="495395" cy="504056"/>
              </a:xfrm>
            </p:grpSpPr>
            <p:pic>
              <p:nvPicPr>
                <p:cNvPr id="30"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31" name="橢圓 30"/>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9" name="文字方塊 28"/>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4" name="日期版面配置區 6"/>
          <p:cNvSpPr>
            <a:spLocks noGrp="1"/>
          </p:cNvSpPr>
          <p:nvPr>
            <p:ph type="dt" sz="half" idx="10"/>
          </p:nvPr>
        </p:nvSpPr>
        <p:spPr/>
        <p:txBody>
          <a:bodyPr/>
          <a:lstStyle>
            <a:lvl1pPr>
              <a:defRPr/>
            </a:lvl1pPr>
          </a:lstStyle>
          <a:p>
            <a:pPr>
              <a:defRPr/>
            </a:pPr>
            <a:fld id="{973B0DB4-25D2-4C7B-8381-0FF241EA067B}" type="datetime1">
              <a:rPr lang="zh-TW" altLang="en-US"/>
              <a:pPr>
                <a:defRPr/>
              </a:pPr>
              <a:t>2018/11/5</a:t>
            </a:fld>
            <a:endParaRPr lang="zh-TW" altLang="en-US"/>
          </a:p>
        </p:txBody>
      </p:sp>
      <p:sp>
        <p:nvSpPr>
          <p:cNvPr id="45" name="頁尾版面配置區 7"/>
          <p:cNvSpPr>
            <a:spLocks noGrp="1"/>
          </p:cNvSpPr>
          <p:nvPr>
            <p:ph type="ftr" sz="quarter" idx="11"/>
          </p:nvPr>
        </p:nvSpPr>
        <p:spPr/>
        <p:txBody>
          <a:bodyPr/>
          <a:lstStyle>
            <a:lvl1pPr>
              <a:defRPr/>
            </a:lvl1pPr>
          </a:lstStyle>
          <a:p>
            <a:pPr>
              <a:defRPr/>
            </a:pPr>
            <a:endParaRPr lang="zh-TW" altLang="en-US"/>
          </a:p>
        </p:txBody>
      </p:sp>
      <p:sp>
        <p:nvSpPr>
          <p:cNvPr id="46" name="投影片編號版面配置區 8"/>
          <p:cNvSpPr>
            <a:spLocks noGrp="1"/>
          </p:cNvSpPr>
          <p:nvPr>
            <p:ph type="sldNum" sz="quarter" idx="12"/>
          </p:nvPr>
        </p:nvSpPr>
        <p:spPr/>
        <p:txBody>
          <a:bodyPr/>
          <a:lstStyle>
            <a:lvl1pPr>
              <a:defRPr/>
            </a:lvl1pPr>
          </a:lstStyle>
          <a:p>
            <a:pPr>
              <a:defRPr/>
            </a:pPr>
            <a:fld id="{B447E1BB-BC15-43A6-B3BD-A4D47A14C19D}" type="slidenum">
              <a:rPr lang="zh-TW" altLang="en-US"/>
              <a:pPr>
                <a:defRPr/>
              </a:pPr>
              <a:t>‹#›</a:t>
            </a:fld>
            <a:endParaRPr lang="zh-TW" altLang="en-US"/>
          </a:p>
        </p:txBody>
      </p:sp>
    </p:spTree>
    <p:extLst>
      <p:ext uri="{BB962C8B-B14F-4D97-AF65-F5344CB8AC3E}">
        <p14:creationId xmlns:p14="http://schemas.microsoft.com/office/powerpoint/2010/main" val="1994239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圓角矩形 2"/>
          <p:cNvSpPr/>
          <p:nvPr userDrawn="1"/>
        </p:nvSpPr>
        <p:spPr>
          <a:xfrm>
            <a:off x="468313" y="260350"/>
            <a:ext cx="8207375" cy="1150938"/>
          </a:xfrm>
          <a:prstGeom prst="roundRect">
            <a:avLst>
              <a:gd name="adj" fmla="val 2328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4" name="圖片 7"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8"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60648"/>
            <a:ext cx="8229600" cy="1143000"/>
          </a:xfrm>
        </p:spPr>
        <p:txBody>
          <a:bodyPr/>
          <a:lstStyle/>
          <a:p>
            <a:r>
              <a:rPr lang="zh-TW" altLang="en-US" dirty="0" smtClean="0"/>
              <a:t>按一下以編輯母片標題樣式</a:t>
            </a:r>
            <a:endParaRPr lang="zh-TW" altLang="en-US" dirty="0"/>
          </a:p>
        </p:txBody>
      </p:sp>
      <p:sp>
        <p:nvSpPr>
          <p:cNvPr id="6" name="日期版面配置區 2"/>
          <p:cNvSpPr>
            <a:spLocks noGrp="1"/>
          </p:cNvSpPr>
          <p:nvPr>
            <p:ph type="dt" sz="half" idx="10"/>
          </p:nvPr>
        </p:nvSpPr>
        <p:spPr/>
        <p:txBody>
          <a:bodyPr/>
          <a:lstStyle>
            <a:lvl1pPr>
              <a:defRPr/>
            </a:lvl1pPr>
          </a:lstStyle>
          <a:p>
            <a:pPr>
              <a:defRPr/>
            </a:pPr>
            <a:fld id="{25112068-C086-4808-A64F-A6FA311C3FD0}" type="datetime1">
              <a:rPr lang="zh-TW" altLang="en-US"/>
              <a:pPr>
                <a:defRPr/>
              </a:pPr>
              <a:t>2018/11/5</a:t>
            </a:fld>
            <a:endParaRPr lang="zh-TW" altLang="en-US" dirty="0"/>
          </a:p>
        </p:txBody>
      </p:sp>
      <p:sp>
        <p:nvSpPr>
          <p:cNvPr id="7" name="頁尾版面配置區 3"/>
          <p:cNvSpPr>
            <a:spLocks noGrp="1"/>
          </p:cNvSpPr>
          <p:nvPr>
            <p:ph type="ftr" sz="quarter" idx="11"/>
          </p:nvPr>
        </p:nvSpPr>
        <p:spPr/>
        <p:txBody>
          <a:bodyPr/>
          <a:lstStyle>
            <a:lvl1pPr>
              <a:defRPr/>
            </a:lvl1pPr>
          </a:lstStyle>
          <a:p>
            <a:pPr>
              <a:defRPr/>
            </a:pPr>
            <a:endParaRPr lang="zh-TW" altLang="en-US"/>
          </a:p>
        </p:txBody>
      </p:sp>
      <p:sp>
        <p:nvSpPr>
          <p:cNvPr id="8" name="投影片編號版面配置區 4"/>
          <p:cNvSpPr>
            <a:spLocks noGrp="1"/>
          </p:cNvSpPr>
          <p:nvPr>
            <p:ph type="sldNum" sz="quarter" idx="12"/>
          </p:nvPr>
        </p:nvSpPr>
        <p:spPr/>
        <p:txBody>
          <a:bodyPr/>
          <a:lstStyle>
            <a:lvl1pPr>
              <a:defRPr/>
            </a:lvl1pPr>
          </a:lstStyle>
          <a:p>
            <a:pPr>
              <a:defRPr/>
            </a:pPr>
            <a:fld id="{0BD43443-0BA9-44E9-8E3C-4CC5F77F83F9}" type="slidenum">
              <a:rPr lang="zh-TW" altLang="en-US"/>
              <a:pPr>
                <a:defRPr/>
              </a:pPr>
              <a:t>‹#›</a:t>
            </a:fld>
            <a:endParaRPr lang="zh-TW" altLang="en-US"/>
          </a:p>
        </p:txBody>
      </p:sp>
    </p:spTree>
    <p:extLst>
      <p:ext uri="{BB962C8B-B14F-4D97-AF65-F5344CB8AC3E}">
        <p14:creationId xmlns:p14="http://schemas.microsoft.com/office/powerpoint/2010/main" val="2856123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圖片 6" descr="主計總處.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7" descr="CEDA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版面配置區 1"/>
          <p:cNvSpPr>
            <a:spLocks noGrp="1"/>
          </p:cNvSpPr>
          <p:nvPr>
            <p:ph type="dt" sz="half" idx="10"/>
          </p:nvPr>
        </p:nvSpPr>
        <p:spPr/>
        <p:txBody>
          <a:bodyPr/>
          <a:lstStyle>
            <a:lvl1pPr>
              <a:defRPr/>
            </a:lvl1pPr>
          </a:lstStyle>
          <a:p>
            <a:pPr>
              <a:defRPr/>
            </a:pPr>
            <a:fld id="{87C16AE8-8036-48C8-8085-FB69581F1AA3}" type="datetime1">
              <a:rPr lang="zh-TW" altLang="en-US"/>
              <a:pPr>
                <a:defRPr/>
              </a:pPr>
              <a:t>2018/11/5</a:t>
            </a:fld>
            <a:endParaRPr lang="zh-TW" altLang="en-US" dirty="0"/>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3"/>
          <p:cNvSpPr>
            <a:spLocks noGrp="1"/>
          </p:cNvSpPr>
          <p:nvPr>
            <p:ph type="sldNum" sz="quarter" idx="12"/>
          </p:nvPr>
        </p:nvSpPr>
        <p:spPr/>
        <p:txBody>
          <a:bodyPr/>
          <a:lstStyle>
            <a:lvl1pPr>
              <a:defRPr/>
            </a:lvl1pPr>
          </a:lstStyle>
          <a:p>
            <a:pPr>
              <a:defRPr/>
            </a:pPr>
            <a:fld id="{10CBA723-DF27-42FC-AFEF-FF184C8B54B4}" type="slidenum">
              <a:rPr lang="zh-TW" altLang="en-US"/>
              <a:pPr>
                <a:defRPr/>
              </a:pPr>
              <a:t>‹#›</a:t>
            </a:fld>
            <a:endParaRPr lang="zh-TW" altLang="en-US"/>
          </a:p>
        </p:txBody>
      </p:sp>
    </p:spTree>
    <p:extLst>
      <p:ext uri="{BB962C8B-B14F-4D97-AF65-F5344CB8AC3E}">
        <p14:creationId xmlns:p14="http://schemas.microsoft.com/office/powerpoint/2010/main" val="2537897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2" name="日期版面配置區 4"/>
          <p:cNvSpPr>
            <a:spLocks noGrp="1"/>
          </p:cNvSpPr>
          <p:nvPr>
            <p:ph type="dt" sz="half" idx="10"/>
          </p:nvPr>
        </p:nvSpPr>
        <p:spPr/>
        <p:txBody>
          <a:bodyPr/>
          <a:lstStyle>
            <a:lvl1pPr>
              <a:defRPr/>
            </a:lvl1pPr>
          </a:lstStyle>
          <a:p>
            <a:pPr>
              <a:defRPr/>
            </a:pPr>
            <a:fld id="{8CB70B1C-8A85-47B3-A0CC-41C071F3E5BC}"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3368A342-EEFB-41CB-9884-392B84DC925C}" type="slidenum">
              <a:rPr lang="zh-TW" altLang="en-US"/>
              <a:pPr>
                <a:defRPr/>
              </a:pPr>
              <a:t>‹#›</a:t>
            </a:fld>
            <a:endParaRPr lang="zh-TW" altLang="en-US"/>
          </a:p>
        </p:txBody>
      </p:sp>
    </p:spTree>
    <p:extLst>
      <p:ext uri="{BB962C8B-B14F-4D97-AF65-F5344CB8AC3E}">
        <p14:creationId xmlns:p14="http://schemas.microsoft.com/office/powerpoint/2010/main" val="87657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圓角矩形 3"/>
          <p:cNvSpPr/>
          <p:nvPr userDrawn="1"/>
        </p:nvSpPr>
        <p:spPr>
          <a:xfrm>
            <a:off x="468313" y="260350"/>
            <a:ext cx="8207375" cy="1152525"/>
          </a:xfrm>
          <a:prstGeom prst="roundRect">
            <a:avLst>
              <a:gd name="adj" fmla="val 2328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5" name="圖片 7"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8"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noFill/>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buClr>
                <a:srgbClr val="FF6699"/>
              </a:buClr>
              <a:buSzPct val="80000"/>
              <a:buFont typeface="Wingdings" pitchFamily="2" charset="2"/>
              <a:buChar char="u"/>
              <a:defRPr/>
            </a:lvl1pPr>
            <a:lvl2pPr>
              <a:buClr>
                <a:schemeClr val="accent3"/>
              </a:buClr>
              <a:buSzPct val="80000"/>
              <a:buFont typeface="Arial" pitchFamily="34" charset="0"/>
              <a:buChar char="►"/>
              <a:defRPr/>
            </a:lvl2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日期版面配置區 3"/>
          <p:cNvSpPr>
            <a:spLocks noGrp="1"/>
          </p:cNvSpPr>
          <p:nvPr>
            <p:ph type="dt" sz="half" idx="10"/>
          </p:nvPr>
        </p:nvSpPr>
        <p:spPr/>
        <p:txBody>
          <a:bodyPr/>
          <a:lstStyle>
            <a:lvl1pPr>
              <a:defRPr/>
            </a:lvl1pPr>
          </a:lstStyle>
          <a:p>
            <a:pPr>
              <a:defRPr/>
            </a:pPr>
            <a:fld id="{619B7DC1-05FE-4F51-94ED-EE182A4A2F1C}" type="datetime1">
              <a:rPr lang="zh-TW" altLang="en-US"/>
              <a:pPr>
                <a:defRPr/>
              </a:pPr>
              <a:t>2018/11/5</a:t>
            </a:fld>
            <a:endParaRPr lang="zh-TW" altLang="en-US" dirty="0"/>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6D859C6-5F7B-4E61-87C4-638EE984B359}" type="slidenum">
              <a:rPr lang="zh-TW" altLang="en-US"/>
              <a:pPr>
                <a:defRPr/>
              </a:pPr>
              <a:t>‹#›</a:t>
            </a:fld>
            <a:endParaRPr lang="en-US" altLang="zh-TW"/>
          </a:p>
        </p:txBody>
      </p:sp>
    </p:spTree>
    <p:extLst>
      <p:ext uri="{BB962C8B-B14F-4D97-AF65-F5344CB8AC3E}">
        <p14:creationId xmlns:p14="http://schemas.microsoft.com/office/powerpoint/2010/main" val="1226766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2" name="日期版面配置區 4"/>
          <p:cNvSpPr>
            <a:spLocks noGrp="1"/>
          </p:cNvSpPr>
          <p:nvPr>
            <p:ph type="dt" sz="half" idx="10"/>
          </p:nvPr>
        </p:nvSpPr>
        <p:spPr/>
        <p:txBody>
          <a:bodyPr/>
          <a:lstStyle>
            <a:lvl1pPr>
              <a:defRPr/>
            </a:lvl1pPr>
          </a:lstStyle>
          <a:p>
            <a:pPr>
              <a:defRPr/>
            </a:pPr>
            <a:fld id="{4E192E82-0F58-4BA8-9D47-42394528BB36}"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618DD5C8-4A5E-4596-B1A6-C8249EAE5274}" type="slidenum">
              <a:rPr lang="zh-TW" altLang="en-US"/>
              <a:pPr>
                <a:defRPr/>
              </a:pPr>
              <a:t>‹#›</a:t>
            </a:fld>
            <a:endParaRPr lang="zh-TW" altLang="en-US"/>
          </a:p>
        </p:txBody>
      </p:sp>
    </p:spTree>
    <p:extLst>
      <p:ext uri="{BB962C8B-B14F-4D97-AF65-F5344CB8AC3E}">
        <p14:creationId xmlns:p14="http://schemas.microsoft.com/office/powerpoint/2010/main" val="3500188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grpSp>
        <p:nvGrpSpPr>
          <p:cNvPr id="4" name="群組 27"/>
          <p:cNvGrpSpPr>
            <a:grpSpLocks/>
          </p:cNvGrpSpPr>
          <p:nvPr userDrawn="1"/>
        </p:nvGrpSpPr>
        <p:grpSpPr bwMode="auto">
          <a:xfrm>
            <a:off x="34925" y="6370638"/>
            <a:ext cx="1441450" cy="409575"/>
            <a:chOff x="-2644" y="116632"/>
            <a:chExt cx="1804220" cy="512523"/>
          </a:xfrm>
        </p:grpSpPr>
        <p:grpSp>
          <p:nvGrpSpPr>
            <p:cNvPr id="5" name="群組 40"/>
            <p:cNvGrpSpPr>
              <a:grpSpLocks/>
            </p:cNvGrpSpPr>
            <p:nvPr userDrawn="1"/>
          </p:nvGrpSpPr>
          <p:grpSpPr bwMode="auto">
            <a:xfrm>
              <a:off x="-2644" y="125099"/>
              <a:ext cx="495395" cy="504056"/>
              <a:chOff x="-2644" y="125099"/>
              <a:chExt cx="495395" cy="504056"/>
            </a:xfrm>
          </p:grpSpPr>
          <p:grpSp>
            <p:nvGrpSpPr>
              <p:cNvPr id="21" name="群組 39"/>
              <p:cNvGrpSpPr>
                <a:grpSpLocks/>
              </p:cNvGrpSpPr>
              <p:nvPr userDrawn="1"/>
            </p:nvGrpSpPr>
            <p:grpSpPr bwMode="auto">
              <a:xfrm>
                <a:off x="-2644" y="125099"/>
                <a:ext cx="495395" cy="504056"/>
                <a:chOff x="-2644" y="125099"/>
                <a:chExt cx="495395" cy="504056"/>
              </a:xfrm>
            </p:grpSpPr>
            <p:pic>
              <p:nvPicPr>
                <p:cNvPr id="23"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24" name="橢圓 23"/>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2" name="文字方塊 21"/>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6" name="群組 41"/>
            <p:cNvGrpSpPr>
              <a:grpSpLocks/>
            </p:cNvGrpSpPr>
            <p:nvPr userDrawn="1"/>
          </p:nvGrpSpPr>
          <p:grpSpPr bwMode="auto">
            <a:xfrm>
              <a:off x="435261" y="125099"/>
              <a:ext cx="495395" cy="504056"/>
              <a:chOff x="-2644" y="125099"/>
              <a:chExt cx="495395" cy="504056"/>
            </a:xfrm>
          </p:grpSpPr>
          <p:grpSp>
            <p:nvGrpSpPr>
              <p:cNvPr id="17" name="群組 39"/>
              <p:cNvGrpSpPr>
                <a:grpSpLocks/>
              </p:cNvGrpSpPr>
              <p:nvPr userDrawn="1"/>
            </p:nvGrpSpPr>
            <p:grpSpPr bwMode="auto">
              <a:xfrm>
                <a:off x="-2644" y="125099"/>
                <a:ext cx="495395" cy="504056"/>
                <a:chOff x="-2644" y="125099"/>
                <a:chExt cx="495395" cy="504056"/>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20" name="橢圓 19"/>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8" name="文字方塊 17"/>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7" name="群組 46"/>
            <p:cNvGrpSpPr>
              <a:grpSpLocks/>
            </p:cNvGrpSpPr>
            <p:nvPr userDrawn="1"/>
          </p:nvGrpSpPr>
          <p:grpSpPr bwMode="auto">
            <a:xfrm>
              <a:off x="860485" y="125099"/>
              <a:ext cx="495395" cy="504056"/>
              <a:chOff x="-2644" y="125099"/>
              <a:chExt cx="495395" cy="504056"/>
            </a:xfrm>
          </p:grpSpPr>
          <p:grpSp>
            <p:nvGrpSpPr>
              <p:cNvPr id="13" name="群組 39"/>
              <p:cNvGrpSpPr>
                <a:grpSpLocks/>
              </p:cNvGrpSpPr>
              <p:nvPr userDrawn="1"/>
            </p:nvGrpSpPr>
            <p:grpSpPr bwMode="auto">
              <a:xfrm>
                <a:off x="-2644" y="125099"/>
                <a:ext cx="495395" cy="504056"/>
                <a:chOff x="-2644" y="125099"/>
                <a:chExt cx="495395" cy="504056"/>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16" name="橢圓 15"/>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4" name="文字方塊 13"/>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8" name="群組 51"/>
            <p:cNvGrpSpPr>
              <a:grpSpLocks/>
            </p:cNvGrpSpPr>
            <p:nvPr userDrawn="1"/>
          </p:nvGrpSpPr>
          <p:grpSpPr bwMode="auto">
            <a:xfrm>
              <a:off x="1306181" y="116632"/>
              <a:ext cx="495395" cy="504056"/>
              <a:chOff x="-2644" y="125099"/>
              <a:chExt cx="495395" cy="504056"/>
            </a:xfrm>
          </p:grpSpPr>
          <p:grpSp>
            <p:nvGrpSpPr>
              <p:cNvPr id="9" name="群組 39"/>
              <p:cNvGrpSpPr>
                <a:grpSpLocks/>
              </p:cNvGrpSpPr>
              <p:nvPr userDrawn="1"/>
            </p:nvGrpSpPr>
            <p:grpSpPr bwMode="auto">
              <a:xfrm>
                <a:off x="-2644" y="125099"/>
                <a:ext cx="495395" cy="504056"/>
                <a:chOff x="-2644" y="125099"/>
                <a:chExt cx="495395" cy="504056"/>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12" name="橢圓 11"/>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0" name="文字方塊 9"/>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5" name="日期版面配置區 3"/>
          <p:cNvSpPr>
            <a:spLocks noGrp="1"/>
          </p:cNvSpPr>
          <p:nvPr>
            <p:ph type="dt" sz="half" idx="10"/>
          </p:nvPr>
        </p:nvSpPr>
        <p:spPr/>
        <p:txBody>
          <a:bodyPr/>
          <a:lstStyle>
            <a:lvl1pPr>
              <a:defRPr/>
            </a:lvl1pPr>
          </a:lstStyle>
          <a:p>
            <a:pPr>
              <a:defRPr/>
            </a:pPr>
            <a:fld id="{F8538D44-BC16-4281-A352-F7E53F13655B}" type="datetime1">
              <a:rPr lang="zh-TW" altLang="en-US"/>
              <a:pPr>
                <a:defRPr/>
              </a:pPr>
              <a:t>2018/11/5</a:t>
            </a:fld>
            <a:endParaRPr lang="zh-TW" altLang="en-US"/>
          </a:p>
        </p:txBody>
      </p:sp>
      <p:sp>
        <p:nvSpPr>
          <p:cNvPr id="26" name="頁尾版面配置區 4"/>
          <p:cNvSpPr>
            <a:spLocks noGrp="1"/>
          </p:cNvSpPr>
          <p:nvPr>
            <p:ph type="ftr" sz="quarter" idx="11"/>
          </p:nvPr>
        </p:nvSpPr>
        <p:spPr/>
        <p:txBody>
          <a:bodyPr/>
          <a:lstStyle>
            <a:lvl1pPr>
              <a:defRPr/>
            </a:lvl1pPr>
          </a:lstStyle>
          <a:p>
            <a:pPr>
              <a:defRPr/>
            </a:pPr>
            <a:endParaRPr lang="zh-TW" altLang="en-US"/>
          </a:p>
        </p:txBody>
      </p:sp>
      <p:sp>
        <p:nvSpPr>
          <p:cNvPr id="27" name="投影片編號版面配置區 5"/>
          <p:cNvSpPr>
            <a:spLocks noGrp="1"/>
          </p:cNvSpPr>
          <p:nvPr>
            <p:ph type="sldNum" sz="quarter" idx="12"/>
          </p:nvPr>
        </p:nvSpPr>
        <p:spPr/>
        <p:txBody>
          <a:bodyPr/>
          <a:lstStyle>
            <a:lvl1pPr>
              <a:defRPr/>
            </a:lvl1pPr>
          </a:lstStyle>
          <a:p>
            <a:pPr>
              <a:defRPr/>
            </a:pPr>
            <a:fld id="{7B4F8E5A-9092-4F5F-B50D-FF8C14FAADB0}" type="slidenum">
              <a:rPr lang="zh-TW" altLang="en-US"/>
              <a:pPr>
                <a:defRPr/>
              </a:pPr>
              <a:t>‹#›</a:t>
            </a:fld>
            <a:endParaRPr lang="zh-TW" altLang="en-US"/>
          </a:p>
        </p:txBody>
      </p:sp>
    </p:spTree>
    <p:extLst>
      <p:ext uri="{BB962C8B-B14F-4D97-AF65-F5344CB8AC3E}">
        <p14:creationId xmlns:p14="http://schemas.microsoft.com/office/powerpoint/2010/main" val="2212508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grpSp>
        <p:nvGrpSpPr>
          <p:cNvPr id="4" name="群組 27"/>
          <p:cNvGrpSpPr>
            <a:grpSpLocks/>
          </p:cNvGrpSpPr>
          <p:nvPr userDrawn="1"/>
        </p:nvGrpSpPr>
        <p:grpSpPr bwMode="auto">
          <a:xfrm>
            <a:off x="34925" y="6370638"/>
            <a:ext cx="1441450" cy="409575"/>
            <a:chOff x="-2644" y="116632"/>
            <a:chExt cx="1804220" cy="512523"/>
          </a:xfrm>
        </p:grpSpPr>
        <p:grpSp>
          <p:nvGrpSpPr>
            <p:cNvPr id="5" name="群組 40"/>
            <p:cNvGrpSpPr>
              <a:grpSpLocks/>
            </p:cNvGrpSpPr>
            <p:nvPr userDrawn="1"/>
          </p:nvGrpSpPr>
          <p:grpSpPr bwMode="auto">
            <a:xfrm>
              <a:off x="-2644" y="125099"/>
              <a:ext cx="495395" cy="504056"/>
              <a:chOff x="-2644" y="125099"/>
              <a:chExt cx="495395" cy="504056"/>
            </a:xfrm>
          </p:grpSpPr>
          <p:grpSp>
            <p:nvGrpSpPr>
              <p:cNvPr id="21" name="群組 39"/>
              <p:cNvGrpSpPr>
                <a:grpSpLocks/>
              </p:cNvGrpSpPr>
              <p:nvPr userDrawn="1"/>
            </p:nvGrpSpPr>
            <p:grpSpPr bwMode="auto">
              <a:xfrm>
                <a:off x="-2644" y="125099"/>
                <a:ext cx="495395" cy="504056"/>
                <a:chOff x="-2644" y="125099"/>
                <a:chExt cx="495395" cy="504056"/>
              </a:xfrm>
            </p:grpSpPr>
            <p:pic>
              <p:nvPicPr>
                <p:cNvPr id="23"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24" name="橢圓 23"/>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2" name="文字方塊 21"/>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6" name="群組 41"/>
            <p:cNvGrpSpPr>
              <a:grpSpLocks/>
            </p:cNvGrpSpPr>
            <p:nvPr userDrawn="1"/>
          </p:nvGrpSpPr>
          <p:grpSpPr bwMode="auto">
            <a:xfrm>
              <a:off x="435261" y="125099"/>
              <a:ext cx="495395" cy="504056"/>
              <a:chOff x="-2644" y="125099"/>
              <a:chExt cx="495395" cy="504056"/>
            </a:xfrm>
          </p:grpSpPr>
          <p:grpSp>
            <p:nvGrpSpPr>
              <p:cNvPr id="17" name="群組 39"/>
              <p:cNvGrpSpPr>
                <a:grpSpLocks/>
              </p:cNvGrpSpPr>
              <p:nvPr userDrawn="1"/>
            </p:nvGrpSpPr>
            <p:grpSpPr bwMode="auto">
              <a:xfrm>
                <a:off x="-2644" y="125099"/>
                <a:ext cx="495395" cy="504056"/>
                <a:chOff x="-2644" y="125099"/>
                <a:chExt cx="495395" cy="504056"/>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20" name="橢圓 19"/>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8" name="文字方塊 17"/>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7" name="群組 46"/>
            <p:cNvGrpSpPr>
              <a:grpSpLocks/>
            </p:cNvGrpSpPr>
            <p:nvPr userDrawn="1"/>
          </p:nvGrpSpPr>
          <p:grpSpPr bwMode="auto">
            <a:xfrm>
              <a:off x="860485" y="125099"/>
              <a:ext cx="495395" cy="504056"/>
              <a:chOff x="-2644" y="125099"/>
              <a:chExt cx="495395" cy="504056"/>
            </a:xfrm>
          </p:grpSpPr>
          <p:grpSp>
            <p:nvGrpSpPr>
              <p:cNvPr id="13" name="群組 39"/>
              <p:cNvGrpSpPr>
                <a:grpSpLocks/>
              </p:cNvGrpSpPr>
              <p:nvPr userDrawn="1"/>
            </p:nvGrpSpPr>
            <p:grpSpPr bwMode="auto">
              <a:xfrm>
                <a:off x="-2644" y="125099"/>
                <a:ext cx="495395" cy="504056"/>
                <a:chOff x="-2644" y="125099"/>
                <a:chExt cx="495395" cy="504056"/>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16" name="橢圓 15"/>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4" name="文字方塊 13"/>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8" name="群組 51"/>
            <p:cNvGrpSpPr>
              <a:grpSpLocks/>
            </p:cNvGrpSpPr>
            <p:nvPr userDrawn="1"/>
          </p:nvGrpSpPr>
          <p:grpSpPr bwMode="auto">
            <a:xfrm>
              <a:off x="1306181" y="116632"/>
              <a:ext cx="495395" cy="504056"/>
              <a:chOff x="-2644" y="125099"/>
              <a:chExt cx="495395" cy="504056"/>
            </a:xfrm>
          </p:grpSpPr>
          <p:grpSp>
            <p:nvGrpSpPr>
              <p:cNvPr id="9" name="群組 39"/>
              <p:cNvGrpSpPr>
                <a:grpSpLocks/>
              </p:cNvGrpSpPr>
              <p:nvPr userDrawn="1"/>
            </p:nvGrpSpPr>
            <p:grpSpPr bwMode="auto">
              <a:xfrm>
                <a:off x="-2644" y="125099"/>
                <a:ext cx="495395" cy="504056"/>
                <a:chOff x="-2644" y="125099"/>
                <a:chExt cx="495395" cy="504056"/>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12" name="橢圓 11"/>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10" name="文字方塊 9"/>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25" name="日期版面配置區 3"/>
          <p:cNvSpPr>
            <a:spLocks noGrp="1"/>
          </p:cNvSpPr>
          <p:nvPr>
            <p:ph type="dt" sz="half" idx="10"/>
          </p:nvPr>
        </p:nvSpPr>
        <p:spPr/>
        <p:txBody>
          <a:bodyPr/>
          <a:lstStyle>
            <a:lvl1pPr>
              <a:defRPr/>
            </a:lvl1pPr>
          </a:lstStyle>
          <a:p>
            <a:pPr>
              <a:defRPr/>
            </a:pPr>
            <a:fld id="{429050D2-C34E-4730-9DC4-F8B71AB5B770}" type="datetime1">
              <a:rPr lang="zh-TW" altLang="en-US"/>
              <a:pPr>
                <a:defRPr/>
              </a:pPr>
              <a:t>2018/11/5</a:t>
            </a:fld>
            <a:endParaRPr lang="zh-TW" altLang="en-US"/>
          </a:p>
        </p:txBody>
      </p:sp>
      <p:sp>
        <p:nvSpPr>
          <p:cNvPr id="26" name="頁尾版面配置區 4"/>
          <p:cNvSpPr>
            <a:spLocks noGrp="1"/>
          </p:cNvSpPr>
          <p:nvPr>
            <p:ph type="ftr" sz="quarter" idx="11"/>
          </p:nvPr>
        </p:nvSpPr>
        <p:spPr/>
        <p:txBody>
          <a:bodyPr/>
          <a:lstStyle>
            <a:lvl1pPr>
              <a:defRPr/>
            </a:lvl1pPr>
          </a:lstStyle>
          <a:p>
            <a:pPr>
              <a:defRPr/>
            </a:pPr>
            <a:endParaRPr lang="zh-TW" altLang="en-US"/>
          </a:p>
        </p:txBody>
      </p:sp>
      <p:sp>
        <p:nvSpPr>
          <p:cNvPr id="27" name="投影片編號版面配置區 5"/>
          <p:cNvSpPr>
            <a:spLocks noGrp="1"/>
          </p:cNvSpPr>
          <p:nvPr>
            <p:ph type="sldNum" sz="quarter" idx="12"/>
          </p:nvPr>
        </p:nvSpPr>
        <p:spPr/>
        <p:txBody>
          <a:bodyPr/>
          <a:lstStyle>
            <a:lvl1pPr>
              <a:defRPr/>
            </a:lvl1pPr>
          </a:lstStyle>
          <a:p>
            <a:pPr>
              <a:defRPr/>
            </a:pPr>
            <a:fld id="{A73FF263-DF70-4907-A223-150A87456792}" type="slidenum">
              <a:rPr lang="zh-TW" altLang="en-US"/>
              <a:pPr>
                <a:defRPr/>
              </a:pPr>
              <a:t>‹#›</a:t>
            </a:fld>
            <a:endParaRPr lang="zh-TW" altLang="en-US"/>
          </a:p>
        </p:txBody>
      </p:sp>
    </p:spTree>
    <p:extLst>
      <p:ext uri="{BB962C8B-B14F-4D97-AF65-F5344CB8AC3E}">
        <p14:creationId xmlns:p14="http://schemas.microsoft.com/office/powerpoint/2010/main" val="30994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pic>
        <p:nvPicPr>
          <p:cNvPr id="4" name="圖片 6"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7"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6" name="日期版面配置區 3"/>
          <p:cNvSpPr>
            <a:spLocks noGrp="1"/>
          </p:cNvSpPr>
          <p:nvPr>
            <p:ph type="dt" sz="half" idx="10"/>
          </p:nvPr>
        </p:nvSpPr>
        <p:spPr/>
        <p:txBody>
          <a:bodyPr/>
          <a:lstStyle>
            <a:lvl1pPr>
              <a:defRPr/>
            </a:lvl1pPr>
          </a:lstStyle>
          <a:p>
            <a:pPr>
              <a:defRPr/>
            </a:pPr>
            <a:fld id="{4EBF4BFE-05C7-4C03-A7B2-9F6D7BF0EF2D}" type="datetime1">
              <a:rPr lang="zh-TW" altLang="en-US"/>
              <a:pPr>
                <a:defRPr/>
              </a:pPr>
              <a:t>2018/11/5</a:t>
            </a:fld>
            <a:endParaRPr lang="zh-TW" altLang="en-US" dirty="0"/>
          </a:p>
        </p:txBody>
      </p:sp>
      <p:sp>
        <p:nvSpPr>
          <p:cNvPr id="7" name="頁尾版面配置區 4"/>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p:cNvSpPr>
            <a:spLocks noGrp="1"/>
          </p:cNvSpPr>
          <p:nvPr>
            <p:ph type="sldNum" sz="quarter" idx="12"/>
          </p:nvPr>
        </p:nvSpPr>
        <p:spPr/>
        <p:txBody>
          <a:bodyPr/>
          <a:lstStyle>
            <a:lvl1pPr>
              <a:defRPr/>
            </a:lvl1pPr>
          </a:lstStyle>
          <a:p>
            <a:pPr>
              <a:defRPr/>
            </a:pPr>
            <a:fld id="{1397ED89-87D7-4198-9D53-CB8F93069EE0}" type="slidenum">
              <a:rPr lang="zh-TW" altLang="en-US"/>
              <a:pPr>
                <a:defRPr/>
              </a:pPr>
              <a:t>‹#›</a:t>
            </a:fld>
            <a:endParaRPr lang="en-US" altLang="zh-TW"/>
          </a:p>
        </p:txBody>
      </p:sp>
    </p:spTree>
    <p:extLst>
      <p:ext uri="{BB962C8B-B14F-4D97-AF65-F5344CB8AC3E}">
        <p14:creationId xmlns:p14="http://schemas.microsoft.com/office/powerpoint/2010/main" val="265528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2" name="日期版面配置區 4"/>
          <p:cNvSpPr>
            <a:spLocks noGrp="1"/>
          </p:cNvSpPr>
          <p:nvPr>
            <p:ph type="dt" sz="half" idx="10"/>
          </p:nvPr>
        </p:nvSpPr>
        <p:spPr/>
        <p:txBody>
          <a:bodyPr/>
          <a:lstStyle>
            <a:lvl1pPr>
              <a:defRPr/>
            </a:lvl1pPr>
          </a:lstStyle>
          <a:p>
            <a:pPr>
              <a:defRPr/>
            </a:pPr>
            <a:fld id="{F2BCA972-D9C5-4DE6-8FC9-50B19D3C4B1E}"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EBECD5A5-CE2A-40F1-8942-72174D94F0DC}" type="slidenum">
              <a:rPr lang="zh-TW" altLang="en-US"/>
              <a:pPr>
                <a:defRPr/>
              </a:pPr>
              <a:t>‹#›</a:t>
            </a:fld>
            <a:endParaRPr lang="en-US" altLang="zh-TW"/>
          </a:p>
        </p:txBody>
      </p:sp>
    </p:spTree>
    <p:extLst>
      <p:ext uri="{BB962C8B-B14F-4D97-AF65-F5344CB8AC3E}">
        <p14:creationId xmlns:p14="http://schemas.microsoft.com/office/powerpoint/2010/main" val="106332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grpSp>
        <p:nvGrpSpPr>
          <p:cNvPr id="7" name="群組 30"/>
          <p:cNvGrpSpPr>
            <a:grpSpLocks/>
          </p:cNvGrpSpPr>
          <p:nvPr userDrawn="1"/>
        </p:nvGrpSpPr>
        <p:grpSpPr bwMode="auto">
          <a:xfrm>
            <a:off x="7164388" y="103188"/>
            <a:ext cx="1871662" cy="446087"/>
            <a:chOff x="5724128" y="260648"/>
            <a:chExt cx="3384376" cy="792088"/>
          </a:xfrm>
        </p:grpSpPr>
        <p:grpSp>
          <p:nvGrpSpPr>
            <p:cNvPr id="8" name="群組 8"/>
            <p:cNvGrpSpPr>
              <a:grpSpLocks/>
            </p:cNvGrpSpPr>
            <p:nvPr userDrawn="1"/>
          </p:nvGrpSpPr>
          <p:grpSpPr bwMode="auto">
            <a:xfrm>
              <a:off x="5724128" y="260648"/>
              <a:ext cx="792088" cy="792088"/>
              <a:chOff x="6300192" y="260648"/>
              <a:chExt cx="792088" cy="792088"/>
            </a:xfrm>
          </p:grpSpPr>
          <p:pic>
            <p:nvPicPr>
              <p:cNvPr id="21"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2" name="文字方塊 21"/>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9" name="群組 9"/>
            <p:cNvGrpSpPr>
              <a:grpSpLocks/>
            </p:cNvGrpSpPr>
            <p:nvPr userDrawn="1"/>
          </p:nvGrpSpPr>
          <p:grpSpPr bwMode="auto">
            <a:xfrm>
              <a:off x="6372200"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10" name="群組 9"/>
            <p:cNvGrpSpPr>
              <a:grpSpLocks/>
            </p:cNvGrpSpPr>
            <p:nvPr userDrawn="1"/>
          </p:nvGrpSpPr>
          <p:grpSpPr bwMode="auto">
            <a:xfrm>
              <a:off x="7020272"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11" name="群組 15"/>
            <p:cNvGrpSpPr>
              <a:grpSpLocks/>
            </p:cNvGrpSpPr>
            <p:nvPr userDrawn="1"/>
          </p:nvGrpSpPr>
          <p:grpSpPr bwMode="auto">
            <a:xfrm>
              <a:off x="7668344"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2" name="群組 18"/>
            <p:cNvGrpSpPr>
              <a:grpSpLocks/>
            </p:cNvGrpSpPr>
            <p:nvPr userDrawn="1"/>
          </p:nvGrpSpPr>
          <p:grpSpPr bwMode="auto">
            <a:xfrm>
              <a:off x="8316416"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3" name="群組 46"/>
          <p:cNvGrpSpPr>
            <a:grpSpLocks/>
          </p:cNvGrpSpPr>
          <p:nvPr userDrawn="1"/>
        </p:nvGrpSpPr>
        <p:grpSpPr bwMode="auto">
          <a:xfrm>
            <a:off x="34925" y="6370638"/>
            <a:ext cx="1441450" cy="409575"/>
            <a:chOff x="-2644" y="116632"/>
            <a:chExt cx="1804220" cy="512523"/>
          </a:xfrm>
        </p:grpSpPr>
        <p:grpSp>
          <p:nvGrpSpPr>
            <p:cNvPr id="24" name="群組 40"/>
            <p:cNvGrpSpPr>
              <a:grpSpLocks/>
            </p:cNvGrpSpPr>
            <p:nvPr userDrawn="1"/>
          </p:nvGrpSpPr>
          <p:grpSpPr bwMode="auto">
            <a:xfrm>
              <a:off x="-2644" y="125099"/>
              <a:ext cx="495395" cy="504056"/>
              <a:chOff x="-2644" y="125099"/>
              <a:chExt cx="495395" cy="504056"/>
            </a:xfrm>
          </p:grpSpPr>
          <p:grpSp>
            <p:nvGrpSpPr>
              <p:cNvPr id="40" name="群組 39"/>
              <p:cNvGrpSpPr>
                <a:grpSpLocks/>
              </p:cNvGrpSpPr>
              <p:nvPr userDrawn="1"/>
            </p:nvGrpSpPr>
            <p:grpSpPr bwMode="auto">
              <a:xfrm>
                <a:off x="-2644" y="125099"/>
                <a:ext cx="495395" cy="504056"/>
                <a:chOff x="-2644" y="125099"/>
                <a:chExt cx="495395" cy="504056"/>
              </a:xfrm>
            </p:grpSpPr>
            <p:pic>
              <p:nvPicPr>
                <p:cNvPr id="42"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3" name="橢圓 42"/>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41" name="文字方塊 40"/>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5" name="群組 41"/>
            <p:cNvGrpSpPr>
              <a:grpSpLocks/>
            </p:cNvGrpSpPr>
            <p:nvPr userDrawn="1"/>
          </p:nvGrpSpPr>
          <p:grpSpPr bwMode="auto">
            <a:xfrm>
              <a:off x="435261" y="125099"/>
              <a:ext cx="495395" cy="504056"/>
              <a:chOff x="-2644" y="125099"/>
              <a:chExt cx="495395" cy="504056"/>
            </a:xfrm>
          </p:grpSpPr>
          <p:grpSp>
            <p:nvGrpSpPr>
              <p:cNvPr id="36" name="群組 39"/>
              <p:cNvGrpSpPr>
                <a:grpSpLocks/>
              </p:cNvGrpSpPr>
              <p:nvPr userDrawn="1"/>
            </p:nvGrpSpPr>
            <p:grpSpPr bwMode="auto">
              <a:xfrm>
                <a:off x="-2644" y="125099"/>
                <a:ext cx="495395" cy="504056"/>
                <a:chOff x="-2644" y="125099"/>
                <a:chExt cx="495395" cy="504056"/>
              </a:xfrm>
            </p:grpSpPr>
            <p:pic>
              <p:nvPicPr>
                <p:cNvPr id="38"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9" name="橢圓 38"/>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7" name="文字方塊 36"/>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6" name="群組 46"/>
            <p:cNvGrpSpPr>
              <a:grpSpLocks/>
            </p:cNvGrpSpPr>
            <p:nvPr userDrawn="1"/>
          </p:nvGrpSpPr>
          <p:grpSpPr bwMode="auto">
            <a:xfrm>
              <a:off x="860485" y="125099"/>
              <a:ext cx="495395" cy="504056"/>
              <a:chOff x="-2644" y="125099"/>
              <a:chExt cx="495395" cy="504056"/>
            </a:xfrm>
          </p:grpSpPr>
          <p:grpSp>
            <p:nvGrpSpPr>
              <p:cNvPr id="32" name="群組 39"/>
              <p:cNvGrpSpPr>
                <a:grpSpLocks/>
              </p:cNvGrpSpPr>
              <p:nvPr userDrawn="1"/>
            </p:nvGrpSpPr>
            <p:grpSpPr bwMode="auto">
              <a:xfrm>
                <a:off x="-2644" y="125099"/>
                <a:ext cx="495395" cy="504056"/>
                <a:chOff x="-2644" y="125099"/>
                <a:chExt cx="495395" cy="504056"/>
              </a:xfrm>
            </p:grpSpPr>
            <p:pic>
              <p:nvPicPr>
                <p:cNvPr id="34"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5" name="橢圓 34"/>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3" name="文字方塊 32"/>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7" name="群組 51"/>
            <p:cNvGrpSpPr>
              <a:grpSpLocks/>
            </p:cNvGrpSpPr>
            <p:nvPr userDrawn="1"/>
          </p:nvGrpSpPr>
          <p:grpSpPr bwMode="auto">
            <a:xfrm>
              <a:off x="1306181" y="116632"/>
              <a:ext cx="495395" cy="504056"/>
              <a:chOff x="-2644" y="125099"/>
              <a:chExt cx="495395" cy="504056"/>
            </a:xfrm>
          </p:grpSpPr>
          <p:grpSp>
            <p:nvGrpSpPr>
              <p:cNvPr id="28" name="群組 27"/>
              <p:cNvGrpSpPr>
                <a:grpSpLocks/>
              </p:cNvGrpSpPr>
              <p:nvPr userDrawn="1"/>
            </p:nvGrpSpPr>
            <p:grpSpPr bwMode="auto">
              <a:xfrm>
                <a:off x="-2644" y="125099"/>
                <a:ext cx="495395" cy="504056"/>
                <a:chOff x="-2644" y="125099"/>
                <a:chExt cx="495395" cy="504056"/>
              </a:xfrm>
            </p:grpSpPr>
            <p:pic>
              <p:nvPicPr>
                <p:cNvPr id="30"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31" name="橢圓 30"/>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9" name="文字方塊 28"/>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4" name="日期版面配置區 6"/>
          <p:cNvSpPr>
            <a:spLocks noGrp="1"/>
          </p:cNvSpPr>
          <p:nvPr>
            <p:ph type="dt" sz="half" idx="10"/>
          </p:nvPr>
        </p:nvSpPr>
        <p:spPr/>
        <p:txBody>
          <a:bodyPr/>
          <a:lstStyle>
            <a:lvl1pPr>
              <a:defRPr/>
            </a:lvl1pPr>
          </a:lstStyle>
          <a:p>
            <a:pPr>
              <a:defRPr/>
            </a:pPr>
            <a:fld id="{E0099AA9-DF0B-4335-8D10-31AEA94A7655}" type="datetime1">
              <a:rPr lang="zh-TW" altLang="en-US"/>
              <a:pPr>
                <a:defRPr/>
              </a:pPr>
              <a:t>2018/11/5</a:t>
            </a:fld>
            <a:endParaRPr lang="zh-TW" altLang="en-US"/>
          </a:p>
        </p:txBody>
      </p:sp>
      <p:sp>
        <p:nvSpPr>
          <p:cNvPr id="45" name="頁尾版面配置區 7"/>
          <p:cNvSpPr>
            <a:spLocks noGrp="1"/>
          </p:cNvSpPr>
          <p:nvPr>
            <p:ph type="ftr" sz="quarter" idx="11"/>
          </p:nvPr>
        </p:nvSpPr>
        <p:spPr/>
        <p:txBody>
          <a:bodyPr/>
          <a:lstStyle>
            <a:lvl1pPr>
              <a:defRPr/>
            </a:lvl1pPr>
          </a:lstStyle>
          <a:p>
            <a:pPr>
              <a:defRPr/>
            </a:pPr>
            <a:endParaRPr lang="zh-TW" altLang="en-US"/>
          </a:p>
        </p:txBody>
      </p:sp>
      <p:sp>
        <p:nvSpPr>
          <p:cNvPr id="46" name="投影片編號版面配置區 8"/>
          <p:cNvSpPr>
            <a:spLocks noGrp="1"/>
          </p:cNvSpPr>
          <p:nvPr>
            <p:ph type="sldNum" sz="quarter" idx="12"/>
          </p:nvPr>
        </p:nvSpPr>
        <p:spPr/>
        <p:txBody>
          <a:bodyPr/>
          <a:lstStyle>
            <a:lvl1pPr>
              <a:defRPr/>
            </a:lvl1pPr>
          </a:lstStyle>
          <a:p>
            <a:pPr>
              <a:defRPr/>
            </a:pPr>
            <a:fld id="{82887AC5-BDEB-41C1-9464-6D659280AA77}" type="slidenum">
              <a:rPr lang="zh-TW" altLang="en-US"/>
              <a:pPr>
                <a:defRPr/>
              </a:pPr>
              <a:t>‹#›</a:t>
            </a:fld>
            <a:endParaRPr lang="en-US" altLang="zh-TW"/>
          </a:p>
        </p:txBody>
      </p:sp>
    </p:spTree>
    <p:extLst>
      <p:ext uri="{BB962C8B-B14F-4D97-AF65-F5344CB8AC3E}">
        <p14:creationId xmlns:p14="http://schemas.microsoft.com/office/powerpoint/2010/main" val="153582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圓角矩形 2"/>
          <p:cNvSpPr/>
          <p:nvPr userDrawn="1"/>
        </p:nvSpPr>
        <p:spPr>
          <a:xfrm>
            <a:off x="468313" y="260350"/>
            <a:ext cx="8207375" cy="1150938"/>
          </a:xfrm>
          <a:prstGeom prst="roundRect">
            <a:avLst>
              <a:gd name="adj" fmla="val 23281"/>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4" name="圖片 7" descr="CEDA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8" descr="主計總處.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60648"/>
            <a:ext cx="8229600" cy="1143000"/>
          </a:xfrm>
        </p:spPr>
        <p:txBody>
          <a:bodyPr/>
          <a:lstStyle/>
          <a:p>
            <a:r>
              <a:rPr lang="zh-TW" altLang="en-US" dirty="0" smtClean="0"/>
              <a:t>按一下以編輯母片標題樣式</a:t>
            </a:r>
            <a:endParaRPr lang="zh-TW" altLang="en-US" dirty="0"/>
          </a:p>
        </p:txBody>
      </p:sp>
      <p:sp>
        <p:nvSpPr>
          <p:cNvPr id="6" name="日期版面配置區 2"/>
          <p:cNvSpPr>
            <a:spLocks noGrp="1"/>
          </p:cNvSpPr>
          <p:nvPr>
            <p:ph type="dt" sz="half" idx="10"/>
          </p:nvPr>
        </p:nvSpPr>
        <p:spPr/>
        <p:txBody>
          <a:bodyPr/>
          <a:lstStyle>
            <a:lvl1pPr>
              <a:defRPr/>
            </a:lvl1pPr>
          </a:lstStyle>
          <a:p>
            <a:pPr>
              <a:defRPr/>
            </a:pPr>
            <a:fld id="{3F3725E3-E516-4F8A-8A52-14AF55C5E437}" type="datetime1">
              <a:rPr lang="zh-TW" altLang="en-US"/>
              <a:pPr>
                <a:defRPr/>
              </a:pPr>
              <a:t>2018/11/5</a:t>
            </a:fld>
            <a:endParaRPr lang="zh-TW" altLang="en-US" dirty="0"/>
          </a:p>
        </p:txBody>
      </p:sp>
      <p:sp>
        <p:nvSpPr>
          <p:cNvPr id="7" name="頁尾版面配置區 3"/>
          <p:cNvSpPr>
            <a:spLocks noGrp="1"/>
          </p:cNvSpPr>
          <p:nvPr>
            <p:ph type="ftr" sz="quarter" idx="11"/>
          </p:nvPr>
        </p:nvSpPr>
        <p:spPr/>
        <p:txBody>
          <a:bodyPr/>
          <a:lstStyle>
            <a:lvl1pPr>
              <a:defRPr/>
            </a:lvl1pPr>
          </a:lstStyle>
          <a:p>
            <a:pPr>
              <a:defRPr/>
            </a:pPr>
            <a:endParaRPr lang="zh-TW" altLang="en-US"/>
          </a:p>
        </p:txBody>
      </p:sp>
      <p:sp>
        <p:nvSpPr>
          <p:cNvPr id="8" name="投影片編號版面配置區 4"/>
          <p:cNvSpPr>
            <a:spLocks noGrp="1"/>
          </p:cNvSpPr>
          <p:nvPr>
            <p:ph type="sldNum" sz="quarter" idx="12"/>
          </p:nvPr>
        </p:nvSpPr>
        <p:spPr/>
        <p:txBody>
          <a:bodyPr/>
          <a:lstStyle>
            <a:lvl1pPr>
              <a:defRPr/>
            </a:lvl1pPr>
          </a:lstStyle>
          <a:p>
            <a:pPr>
              <a:defRPr/>
            </a:pPr>
            <a:fld id="{8C116958-A8F9-43EA-8F79-9D20CAE941D9}" type="slidenum">
              <a:rPr lang="zh-TW" altLang="en-US"/>
              <a:pPr>
                <a:defRPr/>
              </a:pPr>
              <a:t>‹#›</a:t>
            </a:fld>
            <a:endParaRPr lang="en-US" altLang="zh-TW"/>
          </a:p>
        </p:txBody>
      </p:sp>
    </p:spTree>
    <p:extLst>
      <p:ext uri="{BB962C8B-B14F-4D97-AF65-F5344CB8AC3E}">
        <p14:creationId xmlns:p14="http://schemas.microsoft.com/office/powerpoint/2010/main" val="203905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圖片 6" descr="主計總處.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21438"/>
            <a:ext cx="14033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7" descr="CEDAW.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12088" y="42863"/>
            <a:ext cx="13684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版面配置區 1"/>
          <p:cNvSpPr>
            <a:spLocks noGrp="1"/>
          </p:cNvSpPr>
          <p:nvPr>
            <p:ph type="dt" sz="half" idx="10"/>
          </p:nvPr>
        </p:nvSpPr>
        <p:spPr/>
        <p:txBody>
          <a:bodyPr/>
          <a:lstStyle>
            <a:lvl1pPr>
              <a:defRPr/>
            </a:lvl1pPr>
          </a:lstStyle>
          <a:p>
            <a:pPr>
              <a:defRPr/>
            </a:pPr>
            <a:fld id="{76EB01F5-FA11-4729-8D7F-517305193862}" type="datetime1">
              <a:rPr lang="zh-TW" altLang="en-US"/>
              <a:pPr>
                <a:defRPr/>
              </a:pPr>
              <a:t>2018/11/5</a:t>
            </a:fld>
            <a:endParaRPr lang="zh-TW" altLang="en-US" dirty="0"/>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3"/>
          <p:cNvSpPr>
            <a:spLocks noGrp="1"/>
          </p:cNvSpPr>
          <p:nvPr>
            <p:ph type="sldNum" sz="quarter" idx="12"/>
          </p:nvPr>
        </p:nvSpPr>
        <p:spPr/>
        <p:txBody>
          <a:bodyPr/>
          <a:lstStyle>
            <a:lvl1pPr>
              <a:defRPr/>
            </a:lvl1pPr>
          </a:lstStyle>
          <a:p>
            <a:pPr>
              <a:defRPr/>
            </a:pPr>
            <a:fld id="{AD1374D8-792C-4533-81E9-2D7115BFCF1A}" type="slidenum">
              <a:rPr lang="zh-TW" altLang="en-US"/>
              <a:pPr>
                <a:defRPr/>
              </a:pPr>
              <a:t>‹#›</a:t>
            </a:fld>
            <a:endParaRPr lang="en-US" altLang="zh-TW"/>
          </a:p>
        </p:txBody>
      </p:sp>
    </p:spTree>
    <p:extLst>
      <p:ext uri="{BB962C8B-B14F-4D97-AF65-F5344CB8AC3E}">
        <p14:creationId xmlns:p14="http://schemas.microsoft.com/office/powerpoint/2010/main" val="129619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2" name="日期版面配置區 4"/>
          <p:cNvSpPr>
            <a:spLocks noGrp="1"/>
          </p:cNvSpPr>
          <p:nvPr>
            <p:ph type="dt" sz="half" idx="10"/>
          </p:nvPr>
        </p:nvSpPr>
        <p:spPr/>
        <p:txBody>
          <a:bodyPr/>
          <a:lstStyle>
            <a:lvl1pPr>
              <a:defRPr/>
            </a:lvl1pPr>
          </a:lstStyle>
          <a:p>
            <a:pPr>
              <a:defRPr/>
            </a:pPr>
            <a:fld id="{3BA19053-1235-46A7-A937-873E92AB343A}"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A48E427C-3DE0-4990-A214-26B12FD69CC5}" type="slidenum">
              <a:rPr lang="zh-TW" altLang="en-US"/>
              <a:pPr>
                <a:defRPr/>
              </a:pPr>
              <a:t>‹#›</a:t>
            </a:fld>
            <a:endParaRPr lang="en-US" altLang="zh-TW"/>
          </a:p>
        </p:txBody>
      </p:sp>
    </p:spTree>
    <p:extLst>
      <p:ext uri="{BB962C8B-B14F-4D97-AF65-F5344CB8AC3E}">
        <p14:creationId xmlns:p14="http://schemas.microsoft.com/office/powerpoint/2010/main" val="45356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grpSp>
        <p:nvGrpSpPr>
          <p:cNvPr id="5" name="群組 28"/>
          <p:cNvGrpSpPr>
            <a:grpSpLocks/>
          </p:cNvGrpSpPr>
          <p:nvPr userDrawn="1"/>
        </p:nvGrpSpPr>
        <p:grpSpPr bwMode="auto">
          <a:xfrm>
            <a:off x="7164388" y="103188"/>
            <a:ext cx="1871662" cy="446087"/>
            <a:chOff x="5724128" y="260648"/>
            <a:chExt cx="3384376" cy="792088"/>
          </a:xfrm>
        </p:grpSpPr>
        <p:grpSp>
          <p:nvGrpSpPr>
            <p:cNvPr id="6" name="群組 7"/>
            <p:cNvGrpSpPr>
              <a:grpSpLocks/>
            </p:cNvGrpSpPr>
            <p:nvPr userDrawn="1"/>
          </p:nvGrpSpPr>
          <p:grpSpPr bwMode="auto">
            <a:xfrm>
              <a:off x="5724128" y="260648"/>
              <a:ext cx="792088" cy="792088"/>
              <a:chOff x="6300192" y="260648"/>
              <a:chExt cx="792088" cy="792088"/>
            </a:xfrm>
          </p:grpSpPr>
          <p:pic>
            <p:nvPicPr>
              <p:cNvPr id="19"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6300192" y="260648"/>
                <a:ext cx="792088" cy="792088"/>
              </a:xfrm>
              <a:prstGeom prst="rect">
                <a:avLst/>
              </a:prstGeom>
              <a:noFill/>
            </p:spPr>
          </p:pic>
          <p:sp>
            <p:nvSpPr>
              <p:cNvPr id="20" name="文字方塊 19"/>
              <p:cNvSpPr txBox="1">
                <a:spLocks noChangeArrowheads="1"/>
              </p:cNvSpPr>
              <p:nvPr userDrawn="1"/>
            </p:nvSpPr>
            <p:spPr bwMode="auto">
              <a:xfrm>
                <a:off x="6478166" y="266286"/>
                <a:ext cx="427710"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C</a:t>
                </a:r>
                <a:endParaRPr kumimoji="0" lang="zh-TW" altLang="en-US" sz="2000" smtClean="0">
                  <a:latin typeface="Impact" panose="020B0806030902050204" pitchFamily="34" charset="0"/>
                </a:endParaRPr>
              </a:p>
            </p:txBody>
          </p:sp>
        </p:grpSp>
        <p:grpSp>
          <p:nvGrpSpPr>
            <p:cNvPr id="7" name="群組 8"/>
            <p:cNvGrpSpPr>
              <a:grpSpLocks/>
            </p:cNvGrpSpPr>
            <p:nvPr userDrawn="1"/>
          </p:nvGrpSpPr>
          <p:grpSpPr bwMode="auto">
            <a:xfrm>
              <a:off x="6372200" y="260648"/>
              <a:ext cx="792088" cy="792088"/>
              <a:chOff x="6300192" y="260648"/>
              <a:chExt cx="792088" cy="792088"/>
            </a:xfrm>
          </p:grpSpPr>
          <p:pic>
            <p:nvPicPr>
              <p:cNvPr id="17"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6000"/>
              </a:blip>
              <a:srcRect/>
              <a:stretch>
                <a:fillRect/>
              </a:stretch>
            </p:blipFill>
            <p:spPr bwMode="auto">
              <a:xfrm>
                <a:off x="6300192" y="260648"/>
                <a:ext cx="792088" cy="792088"/>
              </a:xfrm>
              <a:prstGeom prst="rect">
                <a:avLst/>
              </a:prstGeom>
              <a:noFill/>
            </p:spPr>
          </p:pic>
          <p:sp>
            <p:nvSpPr>
              <p:cNvPr id="18" name="文字方塊 17"/>
              <p:cNvSpPr txBox="1">
                <a:spLocks noChangeArrowheads="1"/>
              </p:cNvSpPr>
              <p:nvPr userDrawn="1"/>
            </p:nvSpPr>
            <p:spPr bwMode="auto">
              <a:xfrm>
                <a:off x="6444392"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E</a:t>
                </a:r>
                <a:endParaRPr kumimoji="0" lang="zh-TW" altLang="en-US" sz="2000" smtClean="0">
                  <a:latin typeface="Impact" panose="020B0806030902050204" pitchFamily="34" charset="0"/>
                </a:endParaRPr>
              </a:p>
            </p:txBody>
          </p:sp>
        </p:grpSp>
        <p:grpSp>
          <p:nvGrpSpPr>
            <p:cNvPr id="8" name="群組 12"/>
            <p:cNvGrpSpPr>
              <a:grpSpLocks/>
            </p:cNvGrpSpPr>
            <p:nvPr userDrawn="1"/>
          </p:nvGrpSpPr>
          <p:grpSpPr bwMode="auto">
            <a:xfrm>
              <a:off x="7020272" y="260648"/>
              <a:ext cx="792088" cy="792088"/>
              <a:chOff x="6300192" y="260648"/>
              <a:chExt cx="792088" cy="792088"/>
            </a:xfrm>
          </p:grpSpPr>
          <p:pic>
            <p:nvPicPr>
              <p:cNvPr id="15"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21000"/>
              </a:blip>
              <a:srcRect/>
              <a:stretch>
                <a:fillRect/>
              </a:stretch>
            </p:blipFill>
            <p:spPr bwMode="auto">
              <a:xfrm>
                <a:off x="6300192" y="260648"/>
                <a:ext cx="792088" cy="792088"/>
              </a:xfrm>
              <a:prstGeom prst="rect">
                <a:avLst/>
              </a:prstGeom>
              <a:noFill/>
            </p:spPr>
          </p:pic>
          <p:sp>
            <p:nvSpPr>
              <p:cNvPr id="16" name="文字方塊 15"/>
              <p:cNvSpPr txBox="1">
                <a:spLocks noChangeArrowheads="1"/>
              </p:cNvSpPr>
              <p:nvPr userDrawn="1"/>
            </p:nvSpPr>
            <p:spPr bwMode="auto">
              <a:xfrm>
                <a:off x="6445063" y="266286"/>
                <a:ext cx="502345"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D</a:t>
                </a:r>
                <a:endParaRPr kumimoji="0" lang="zh-TW" altLang="en-US" sz="2000" smtClean="0">
                  <a:latin typeface="Impact" panose="020B0806030902050204" pitchFamily="34" charset="0"/>
                </a:endParaRPr>
              </a:p>
            </p:txBody>
          </p:sp>
        </p:grpSp>
        <p:grpSp>
          <p:nvGrpSpPr>
            <p:cNvPr id="9" name="群組 15"/>
            <p:cNvGrpSpPr>
              <a:grpSpLocks/>
            </p:cNvGrpSpPr>
            <p:nvPr userDrawn="1"/>
          </p:nvGrpSpPr>
          <p:grpSpPr bwMode="auto">
            <a:xfrm>
              <a:off x="7668344" y="260648"/>
              <a:ext cx="792088" cy="792088"/>
              <a:chOff x="6300192" y="260648"/>
              <a:chExt cx="792088" cy="792088"/>
            </a:xfrm>
          </p:grpSpPr>
          <p:pic>
            <p:nvPicPr>
              <p:cNvPr id="13"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39000"/>
              </a:blip>
              <a:srcRect/>
              <a:stretch>
                <a:fillRect/>
              </a:stretch>
            </p:blipFill>
            <p:spPr bwMode="auto">
              <a:xfrm>
                <a:off x="6300192" y="260648"/>
                <a:ext cx="792088" cy="792088"/>
              </a:xfrm>
              <a:prstGeom prst="rect">
                <a:avLst/>
              </a:prstGeom>
              <a:noFill/>
            </p:spPr>
          </p:pic>
          <p:sp>
            <p:nvSpPr>
              <p:cNvPr id="14" name="文字方塊 13"/>
              <p:cNvSpPr txBox="1">
                <a:spLocks noChangeArrowheads="1"/>
              </p:cNvSpPr>
              <p:nvPr userDrawn="1"/>
            </p:nvSpPr>
            <p:spPr bwMode="auto">
              <a:xfrm>
                <a:off x="6442864"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A</a:t>
                </a:r>
                <a:endParaRPr kumimoji="0" lang="zh-TW" altLang="en-US" sz="2000" smtClean="0">
                  <a:latin typeface="Impact" panose="020B0806030902050204" pitchFamily="34" charset="0"/>
                </a:endParaRPr>
              </a:p>
            </p:txBody>
          </p:sp>
        </p:grpSp>
        <p:grpSp>
          <p:nvGrpSpPr>
            <p:cNvPr id="10" name="群組 18"/>
            <p:cNvGrpSpPr>
              <a:grpSpLocks/>
            </p:cNvGrpSpPr>
            <p:nvPr userDrawn="1"/>
          </p:nvGrpSpPr>
          <p:grpSpPr bwMode="auto">
            <a:xfrm>
              <a:off x="8316416" y="260648"/>
              <a:ext cx="792088" cy="792088"/>
              <a:chOff x="6300192" y="260648"/>
              <a:chExt cx="792088" cy="792088"/>
            </a:xfrm>
          </p:grpSpPr>
          <p:pic>
            <p:nvPicPr>
              <p:cNvPr id="11" name="Picture 2" descr="D:\02性平各項交辦事項\1050800_CEDAW教育訓練教材\簡報icon\1465817374_Location_2.png"/>
              <p:cNvPicPr>
                <a:picLocks noChangeAspect="1" noChangeArrowheads="1"/>
              </p:cNvPicPr>
              <p:nvPr userDrawn="1"/>
            </p:nvPicPr>
            <p:blipFill>
              <a:blip r:embed="rId2" cstate="print">
                <a:duotone>
                  <a:schemeClr val="accent4">
                    <a:shade val="45000"/>
                    <a:satMod val="135000"/>
                  </a:schemeClr>
                  <a:prstClr val="white"/>
                </a:duotone>
                <a:lum bright="41000"/>
              </a:blip>
              <a:srcRect/>
              <a:stretch>
                <a:fillRect/>
              </a:stretch>
            </p:blipFill>
            <p:spPr bwMode="auto">
              <a:xfrm>
                <a:off x="6300192" y="260648"/>
                <a:ext cx="792088" cy="792088"/>
              </a:xfrm>
              <a:prstGeom prst="rect">
                <a:avLst/>
              </a:prstGeom>
              <a:noFill/>
            </p:spPr>
          </p:pic>
          <p:sp>
            <p:nvSpPr>
              <p:cNvPr id="12" name="文字方塊 11"/>
              <p:cNvSpPr txBox="1">
                <a:spLocks noChangeArrowheads="1"/>
              </p:cNvSpPr>
              <p:nvPr userDrawn="1"/>
            </p:nvSpPr>
            <p:spPr bwMode="auto">
              <a:xfrm>
                <a:off x="6443537" y="266286"/>
                <a:ext cx="505216" cy="71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en-US" altLang="zh-TW" sz="2000" smtClean="0">
                    <a:latin typeface="Impact" panose="020B0806030902050204" pitchFamily="34" charset="0"/>
                  </a:rPr>
                  <a:t>W</a:t>
                </a:r>
                <a:endParaRPr kumimoji="0" lang="zh-TW" altLang="en-US" sz="2000" smtClean="0">
                  <a:latin typeface="Impact" panose="020B0806030902050204" pitchFamily="34" charset="0"/>
                </a:endParaRPr>
              </a:p>
            </p:txBody>
          </p:sp>
        </p:grpSp>
      </p:grpSp>
      <p:grpSp>
        <p:nvGrpSpPr>
          <p:cNvPr id="21" name="群組 44"/>
          <p:cNvGrpSpPr>
            <a:grpSpLocks/>
          </p:cNvGrpSpPr>
          <p:nvPr userDrawn="1"/>
        </p:nvGrpSpPr>
        <p:grpSpPr bwMode="auto">
          <a:xfrm>
            <a:off x="34925" y="6370638"/>
            <a:ext cx="1441450" cy="409575"/>
            <a:chOff x="-2644" y="116632"/>
            <a:chExt cx="1804220" cy="512523"/>
          </a:xfrm>
        </p:grpSpPr>
        <p:grpSp>
          <p:nvGrpSpPr>
            <p:cNvPr id="22" name="群組 40"/>
            <p:cNvGrpSpPr>
              <a:grpSpLocks/>
            </p:cNvGrpSpPr>
            <p:nvPr userDrawn="1"/>
          </p:nvGrpSpPr>
          <p:grpSpPr bwMode="auto">
            <a:xfrm>
              <a:off x="-2644" y="125099"/>
              <a:ext cx="495395" cy="504056"/>
              <a:chOff x="-2644" y="125099"/>
              <a:chExt cx="495395" cy="504056"/>
            </a:xfrm>
          </p:grpSpPr>
          <p:grpSp>
            <p:nvGrpSpPr>
              <p:cNvPr id="38" name="群組 39"/>
              <p:cNvGrpSpPr>
                <a:grpSpLocks/>
              </p:cNvGrpSpPr>
              <p:nvPr userDrawn="1"/>
            </p:nvGrpSpPr>
            <p:grpSpPr bwMode="auto">
              <a:xfrm>
                <a:off x="-2644" y="125099"/>
                <a:ext cx="495395" cy="504056"/>
                <a:chOff x="-2644" y="125099"/>
                <a:chExt cx="495395" cy="504056"/>
              </a:xfrm>
            </p:grpSpPr>
            <p:pic>
              <p:nvPicPr>
                <p:cNvPr id="40" name="Picture 2" descr="D:\02性平各項交辦事項\1050800_CEDAW教育訓練教材\簡報icon\1465817374_Location_2.png"/>
                <p:cNvPicPr>
                  <a:picLocks noChangeAspect="1" noChangeArrowheads="1"/>
                </p:cNvPicPr>
                <p:nvPr userDrawn="1"/>
              </p:nvPicPr>
              <p:blipFill>
                <a:blip r:embed="rId2" cstate="print">
                  <a:duotone>
                    <a:schemeClr val="accent2">
                      <a:shade val="45000"/>
                      <a:satMod val="135000"/>
                    </a:schemeClr>
                    <a:prstClr val="white"/>
                  </a:duotone>
                  <a:lum bright="42000"/>
                </a:blip>
                <a:srcRect/>
                <a:stretch>
                  <a:fillRect/>
                </a:stretch>
              </p:blipFill>
              <p:spPr bwMode="auto">
                <a:xfrm>
                  <a:off x="-2644" y="125099"/>
                  <a:ext cx="495395" cy="504056"/>
                </a:xfrm>
                <a:prstGeom prst="rect">
                  <a:avLst/>
                </a:prstGeom>
                <a:noFill/>
              </p:spPr>
            </p:pic>
            <p:sp>
              <p:nvSpPr>
                <p:cNvPr id="41" name="橢圓 40"/>
                <p:cNvSpPr/>
                <p:nvPr userDrawn="1"/>
              </p:nvSpPr>
              <p:spPr>
                <a:xfrm>
                  <a:off x="106643" y="188147"/>
                  <a:ext cx="288118"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9" name="文字方塊 38"/>
              <p:cNvSpPr txBox="1">
                <a:spLocks noChangeArrowheads="1"/>
              </p:cNvSpPr>
              <p:nvPr userDrawn="1"/>
            </p:nvSpPr>
            <p:spPr bwMode="auto">
              <a:xfrm>
                <a:off x="52993" y="15040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主</a:t>
                </a:r>
              </a:p>
            </p:txBody>
          </p:sp>
        </p:grpSp>
        <p:grpSp>
          <p:nvGrpSpPr>
            <p:cNvPr id="23" name="群組 41"/>
            <p:cNvGrpSpPr>
              <a:grpSpLocks/>
            </p:cNvGrpSpPr>
            <p:nvPr userDrawn="1"/>
          </p:nvGrpSpPr>
          <p:grpSpPr bwMode="auto">
            <a:xfrm>
              <a:off x="435261" y="125099"/>
              <a:ext cx="495395" cy="504056"/>
              <a:chOff x="-2644" y="125099"/>
              <a:chExt cx="495395" cy="504056"/>
            </a:xfrm>
          </p:grpSpPr>
          <p:grpSp>
            <p:nvGrpSpPr>
              <p:cNvPr id="34" name="群組 39"/>
              <p:cNvGrpSpPr>
                <a:grpSpLocks/>
              </p:cNvGrpSpPr>
              <p:nvPr userDrawn="1"/>
            </p:nvGrpSpPr>
            <p:grpSpPr bwMode="auto">
              <a:xfrm>
                <a:off x="-2644" y="125099"/>
                <a:ext cx="495395" cy="504056"/>
                <a:chOff x="-2644" y="125099"/>
                <a:chExt cx="495395" cy="504056"/>
              </a:xfrm>
            </p:grpSpPr>
            <p:pic>
              <p:nvPicPr>
                <p:cNvPr id="36" name="Picture 2" descr="D:\02性平各項交辦事項\1050800_CEDAW教育訓練教材\簡報icon\1465817374_Location_2.png"/>
                <p:cNvPicPr>
                  <a:picLocks noChangeAspect="1" noChangeArrowheads="1"/>
                </p:cNvPicPr>
                <p:nvPr userDrawn="1"/>
              </p:nvPicPr>
              <p:blipFill>
                <a:blip r:embed="rId2" cstate="print">
                  <a:duotone>
                    <a:schemeClr val="accent1">
                      <a:shade val="45000"/>
                      <a:satMod val="135000"/>
                    </a:schemeClr>
                    <a:prstClr val="white"/>
                  </a:duotone>
                  <a:lum bright="35000"/>
                </a:blip>
                <a:srcRect/>
                <a:stretch>
                  <a:fillRect/>
                </a:stretch>
              </p:blipFill>
              <p:spPr bwMode="auto">
                <a:xfrm>
                  <a:off x="-2644" y="125099"/>
                  <a:ext cx="495395" cy="504056"/>
                </a:xfrm>
                <a:prstGeom prst="rect">
                  <a:avLst/>
                </a:prstGeom>
                <a:noFill/>
              </p:spPr>
            </p:pic>
            <p:sp>
              <p:nvSpPr>
                <p:cNvPr id="37" name="橢圓 36"/>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5" name="文字方塊 34"/>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計</a:t>
                </a:r>
              </a:p>
            </p:txBody>
          </p:sp>
        </p:grpSp>
        <p:grpSp>
          <p:nvGrpSpPr>
            <p:cNvPr id="24" name="群組 46"/>
            <p:cNvGrpSpPr>
              <a:grpSpLocks/>
            </p:cNvGrpSpPr>
            <p:nvPr userDrawn="1"/>
          </p:nvGrpSpPr>
          <p:grpSpPr bwMode="auto">
            <a:xfrm>
              <a:off x="860485" y="125099"/>
              <a:ext cx="495395" cy="504056"/>
              <a:chOff x="-2644" y="125099"/>
              <a:chExt cx="495395" cy="504056"/>
            </a:xfrm>
          </p:grpSpPr>
          <p:grpSp>
            <p:nvGrpSpPr>
              <p:cNvPr id="30" name="群組 39"/>
              <p:cNvGrpSpPr>
                <a:grpSpLocks/>
              </p:cNvGrpSpPr>
              <p:nvPr userDrawn="1"/>
            </p:nvGrpSpPr>
            <p:grpSpPr bwMode="auto">
              <a:xfrm>
                <a:off x="-2644" y="125099"/>
                <a:ext cx="495395" cy="504056"/>
                <a:chOff x="-2644" y="125099"/>
                <a:chExt cx="495395" cy="504056"/>
              </a:xfrm>
            </p:grpSpPr>
            <p:pic>
              <p:nvPicPr>
                <p:cNvPr id="32" name="Picture 2" descr="D:\02性平各項交辦事項\1050800_CEDAW教育訓練教材\簡報icon\1465817374_Location_2.png"/>
                <p:cNvPicPr>
                  <a:picLocks noChangeAspect="1" noChangeArrowheads="1"/>
                </p:cNvPicPr>
                <p:nvPr userDrawn="1"/>
              </p:nvPicPr>
              <p:blipFill>
                <a:blip r:embed="rId2" cstate="print">
                  <a:duotone>
                    <a:schemeClr val="accent6">
                      <a:shade val="45000"/>
                      <a:satMod val="135000"/>
                    </a:schemeClr>
                    <a:prstClr val="white"/>
                  </a:duotone>
                  <a:lum bright="40000"/>
                </a:blip>
                <a:srcRect/>
                <a:stretch>
                  <a:fillRect/>
                </a:stretch>
              </p:blipFill>
              <p:spPr bwMode="auto">
                <a:xfrm>
                  <a:off x="-2644" y="125099"/>
                  <a:ext cx="495395" cy="504056"/>
                </a:xfrm>
                <a:prstGeom prst="rect">
                  <a:avLst/>
                </a:prstGeom>
                <a:noFill/>
              </p:spPr>
            </p:pic>
            <p:sp>
              <p:nvSpPr>
                <p:cNvPr id="33" name="橢圓 32"/>
                <p:cNvSpPr/>
                <p:nvPr userDrawn="1"/>
              </p:nvSpPr>
              <p:spPr>
                <a:xfrm>
                  <a:off x="107870" y="188147"/>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31" name="文字方塊 30"/>
              <p:cNvSpPr txBox="1">
                <a:spLocks noChangeArrowheads="1"/>
              </p:cNvSpPr>
              <p:nvPr userDrawn="1"/>
            </p:nvSpPr>
            <p:spPr bwMode="auto">
              <a:xfrm>
                <a:off x="52233" y="150403"/>
                <a:ext cx="391445"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總</a:t>
                </a:r>
              </a:p>
            </p:txBody>
          </p:sp>
        </p:grpSp>
        <p:grpSp>
          <p:nvGrpSpPr>
            <p:cNvPr id="25" name="群組 51"/>
            <p:cNvGrpSpPr>
              <a:grpSpLocks/>
            </p:cNvGrpSpPr>
            <p:nvPr userDrawn="1"/>
          </p:nvGrpSpPr>
          <p:grpSpPr bwMode="auto">
            <a:xfrm>
              <a:off x="1306181" y="116632"/>
              <a:ext cx="495395" cy="504056"/>
              <a:chOff x="-2644" y="125099"/>
              <a:chExt cx="495395" cy="504056"/>
            </a:xfrm>
          </p:grpSpPr>
          <p:grpSp>
            <p:nvGrpSpPr>
              <p:cNvPr id="26" name="群組 39"/>
              <p:cNvGrpSpPr>
                <a:grpSpLocks/>
              </p:cNvGrpSpPr>
              <p:nvPr userDrawn="1"/>
            </p:nvGrpSpPr>
            <p:grpSpPr bwMode="auto">
              <a:xfrm>
                <a:off x="-2644" y="125099"/>
                <a:ext cx="495395" cy="504056"/>
                <a:chOff x="-2644" y="125099"/>
                <a:chExt cx="495395" cy="504056"/>
              </a:xfrm>
            </p:grpSpPr>
            <p:pic>
              <p:nvPicPr>
                <p:cNvPr id="28" name="Picture 2" descr="D:\02性平各項交辦事項\1050800_CEDAW教育訓練教材\簡報icon\1465817374_Location_2.png"/>
                <p:cNvPicPr>
                  <a:picLocks noChangeAspect="1" noChangeArrowheads="1"/>
                </p:cNvPicPr>
                <p:nvPr userDrawn="1"/>
              </p:nvPicPr>
              <p:blipFill>
                <a:blip r:embed="rId2" cstate="print">
                  <a:duotone>
                    <a:schemeClr val="accent3">
                      <a:shade val="45000"/>
                      <a:satMod val="135000"/>
                    </a:schemeClr>
                    <a:prstClr val="white"/>
                  </a:duotone>
                  <a:lum bright="14000" contrast="15000"/>
                </a:blip>
                <a:srcRect/>
                <a:stretch>
                  <a:fillRect/>
                </a:stretch>
              </p:blipFill>
              <p:spPr bwMode="auto">
                <a:xfrm>
                  <a:off x="-2644" y="125099"/>
                  <a:ext cx="495395" cy="504056"/>
                </a:xfrm>
                <a:prstGeom prst="rect">
                  <a:avLst/>
                </a:prstGeom>
                <a:noFill/>
              </p:spPr>
            </p:pic>
            <p:sp>
              <p:nvSpPr>
                <p:cNvPr id="29" name="橢圓 28"/>
                <p:cNvSpPr/>
                <p:nvPr userDrawn="1"/>
              </p:nvSpPr>
              <p:spPr>
                <a:xfrm>
                  <a:off x="107268" y="188668"/>
                  <a:ext cx="288120" cy="288045"/>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7" name="文字方塊 26"/>
              <p:cNvSpPr txBox="1">
                <a:spLocks noChangeArrowheads="1"/>
              </p:cNvSpPr>
              <p:nvPr userDrawn="1"/>
            </p:nvSpPr>
            <p:spPr bwMode="auto">
              <a:xfrm>
                <a:off x="53619" y="150923"/>
                <a:ext cx="389457" cy="3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600" b="1" smtClean="0">
                    <a:latin typeface="微軟正黑體" panose="020B0604030504040204" pitchFamily="34" charset="-120"/>
                    <a:ea typeface="微軟正黑體" panose="020B0604030504040204" pitchFamily="34" charset="-120"/>
                  </a:rPr>
                  <a:t>處</a:t>
                </a:r>
              </a:p>
            </p:txBody>
          </p:sp>
        </p:grpSp>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42" name="日期版面配置區 4"/>
          <p:cNvSpPr>
            <a:spLocks noGrp="1"/>
          </p:cNvSpPr>
          <p:nvPr>
            <p:ph type="dt" sz="half" idx="10"/>
          </p:nvPr>
        </p:nvSpPr>
        <p:spPr/>
        <p:txBody>
          <a:bodyPr/>
          <a:lstStyle>
            <a:lvl1pPr>
              <a:defRPr/>
            </a:lvl1pPr>
          </a:lstStyle>
          <a:p>
            <a:pPr>
              <a:defRPr/>
            </a:pPr>
            <a:fld id="{0A741847-94CE-47BE-8372-A5463013D248}" type="datetime1">
              <a:rPr lang="zh-TW" altLang="en-US"/>
              <a:pPr>
                <a:defRPr/>
              </a:pPr>
              <a:t>2018/11/5</a:t>
            </a:fld>
            <a:endParaRPr lang="zh-TW" altLang="en-US"/>
          </a:p>
        </p:txBody>
      </p:sp>
      <p:sp>
        <p:nvSpPr>
          <p:cNvPr id="43" name="頁尾版面配置區 5"/>
          <p:cNvSpPr>
            <a:spLocks noGrp="1"/>
          </p:cNvSpPr>
          <p:nvPr>
            <p:ph type="ftr" sz="quarter" idx="11"/>
          </p:nvPr>
        </p:nvSpPr>
        <p:spPr/>
        <p:txBody>
          <a:bodyPr/>
          <a:lstStyle>
            <a:lvl1pPr>
              <a:defRPr/>
            </a:lvl1pPr>
          </a:lstStyle>
          <a:p>
            <a:pPr>
              <a:defRPr/>
            </a:pPr>
            <a:endParaRPr lang="zh-TW" altLang="en-US"/>
          </a:p>
        </p:txBody>
      </p:sp>
      <p:sp>
        <p:nvSpPr>
          <p:cNvPr id="44" name="投影片編號版面配置區 6"/>
          <p:cNvSpPr>
            <a:spLocks noGrp="1"/>
          </p:cNvSpPr>
          <p:nvPr>
            <p:ph type="sldNum" sz="quarter" idx="12"/>
          </p:nvPr>
        </p:nvSpPr>
        <p:spPr/>
        <p:txBody>
          <a:bodyPr/>
          <a:lstStyle>
            <a:lvl1pPr>
              <a:defRPr/>
            </a:lvl1pPr>
          </a:lstStyle>
          <a:p>
            <a:pPr>
              <a:defRPr/>
            </a:pPr>
            <a:fld id="{E14CED55-1EE0-471D-839C-229309A51E1B}" type="slidenum">
              <a:rPr lang="zh-TW" altLang="en-US"/>
              <a:pPr>
                <a:defRPr/>
              </a:pPr>
              <a:t>‹#›</a:t>
            </a:fld>
            <a:endParaRPr lang="en-US" altLang="zh-TW"/>
          </a:p>
        </p:txBody>
      </p:sp>
    </p:spTree>
    <p:extLst>
      <p:ext uri="{BB962C8B-B14F-4D97-AF65-F5344CB8AC3E}">
        <p14:creationId xmlns:p14="http://schemas.microsoft.com/office/powerpoint/2010/main" val="358810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F4F4A6D2-432B-48E5-8A53-DD73E689720F}" type="datetime1">
              <a:rPr lang="zh-TW" altLang="en-US"/>
              <a:pPr>
                <a:defRPr/>
              </a:pPr>
              <a:t>2018/11/5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9024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A6A6A6"/>
                </a:solidFill>
                <a:latin typeface="Arial Unicode MS" panose="020B0604020202020204" pitchFamily="34" charset="-120"/>
                <a:ea typeface="Arial Unicode MS" panose="020B0604020202020204" pitchFamily="34" charset="-120"/>
                <a:cs typeface="Arial Unicode MS" panose="020B0604020202020204" pitchFamily="34" charset="-120"/>
              </a:defRPr>
            </a:lvl1pPr>
          </a:lstStyle>
          <a:p>
            <a:pPr>
              <a:defRPr/>
            </a:pPr>
            <a:fld id="{CEB55F11-18D9-48BE-B548-CA45EAA33FEA}"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Lst>
  <p:hf hdr="0" ftr="0" dt="0"/>
  <p:txStyles>
    <p:titleStyle>
      <a:lvl1pPr algn="ctr" rtl="0" eaLnBrk="0" fontAlgn="base" hangingPunct="0">
        <a:spcBef>
          <a:spcPct val="0"/>
        </a:spcBef>
        <a:spcAft>
          <a:spcPct val="0"/>
        </a:spcAft>
        <a:defRPr sz="4400" b="1" kern="1200">
          <a:solidFill>
            <a:srgbClr val="376092"/>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2pPr>
      <a:lvl3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3pPr>
      <a:lvl4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4pPr>
      <a:lvl5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5pPr>
      <a:lvl6pPr marL="457200" algn="ctr" rtl="0" fontAlgn="base">
        <a:spcBef>
          <a:spcPct val="0"/>
        </a:spcBef>
        <a:spcAft>
          <a:spcPct val="0"/>
        </a:spcAft>
        <a:defRPr sz="4400" b="1">
          <a:solidFill>
            <a:srgbClr val="376092"/>
          </a:solidFill>
          <a:latin typeface="微軟正黑體" pitchFamily="34" charset="-120"/>
          <a:ea typeface="微軟正黑體" pitchFamily="34" charset="-120"/>
        </a:defRPr>
      </a:lvl6pPr>
      <a:lvl7pPr marL="914400" algn="ctr" rtl="0" fontAlgn="base">
        <a:spcBef>
          <a:spcPct val="0"/>
        </a:spcBef>
        <a:spcAft>
          <a:spcPct val="0"/>
        </a:spcAft>
        <a:defRPr sz="4400" b="1">
          <a:solidFill>
            <a:srgbClr val="376092"/>
          </a:solidFill>
          <a:latin typeface="微軟正黑體" pitchFamily="34" charset="-120"/>
          <a:ea typeface="微軟正黑體" pitchFamily="34" charset="-120"/>
        </a:defRPr>
      </a:lvl7pPr>
      <a:lvl8pPr marL="1371600" algn="ctr" rtl="0" fontAlgn="base">
        <a:spcBef>
          <a:spcPct val="0"/>
        </a:spcBef>
        <a:spcAft>
          <a:spcPct val="0"/>
        </a:spcAft>
        <a:defRPr sz="4400" b="1">
          <a:solidFill>
            <a:srgbClr val="376092"/>
          </a:solidFill>
          <a:latin typeface="微軟正黑體" pitchFamily="34" charset="-120"/>
          <a:ea typeface="微軟正黑體" pitchFamily="34" charset="-120"/>
        </a:defRPr>
      </a:lvl8pPr>
      <a:lvl9pPr marL="1828800" algn="ctr" rtl="0" fontAlgn="base">
        <a:spcBef>
          <a:spcPct val="0"/>
        </a:spcBef>
        <a:spcAft>
          <a:spcPct val="0"/>
        </a:spcAft>
        <a:defRPr sz="4400" b="1">
          <a:solidFill>
            <a:srgbClr val="376092"/>
          </a:solidFill>
          <a:latin typeface="微軟正黑體" pitchFamily="34" charset="-120"/>
          <a:ea typeface="微軟正黑體" pitchFamily="34"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defRPr>
            </a:lvl1pPr>
          </a:lstStyle>
          <a:p>
            <a:pPr>
              <a:defRPr/>
            </a:pPr>
            <a:fld id="{468B91FD-1B1D-4888-B683-52AB72D7FA91}" type="datetime1">
              <a:rPr lang="zh-TW" altLang="en-US"/>
              <a:pPr>
                <a:defRPr/>
              </a:pPr>
              <a:t>2018/11/5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90245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A6A6A6"/>
                </a:solidFill>
                <a:latin typeface="Arial Unicode MS" pitchFamily="34" charset="-120"/>
                <a:ea typeface="Arial Unicode MS" pitchFamily="34" charset="-120"/>
              </a:defRPr>
            </a:lvl1pPr>
          </a:lstStyle>
          <a:p>
            <a:pPr>
              <a:defRPr/>
            </a:pPr>
            <a:fld id="{412318F8-5EB1-4C9A-8797-4CA943FBB355}" type="slidenum">
              <a:rPr lang="zh-TW" altLang="en-US"/>
              <a:pPr>
                <a:defRPr/>
              </a:pPr>
              <a:t>‹#›</a:t>
            </a:fld>
            <a:endParaRPr lang="zh-TW" altLang="en-US"/>
          </a:p>
        </p:txBody>
      </p:sp>
    </p:spTree>
    <p:extLst>
      <p:ext uri="{BB962C8B-B14F-4D97-AF65-F5344CB8AC3E}">
        <p14:creationId xmlns:p14="http://schemas.microsoft.com/office/powerpoint/2010/main" val="3682314014"/>
      </p:ext>
    </p:extLst>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hf hdr="0" ftr="0" dt="0"/>
  <p:txStyles>
    <p:titleStyle>
      <a:lvl1pPr algn="ctr" rtl="0" eaLnBrk="0" fontAlgn="base" hangingPunct="0">
        <a:spcBef>
          <a:spcPct val="0"/>
        </a:spcBef>
        <a:spcAft>
          <a:spcPct val="0"/>
        </a:spcAft>
        <a:defRPr sz="4400" b="1" kern="1200">
          <a:solidFill>
            <a:srgbClr val="376092"/>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2pPr>
      <a:lvl3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3pPr>
      <a:lvl4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4pPr>
      <a:lvl5pPr algn="ctr" rtl="0" eaLnBrk="0" fontAlgn="base" hangingPunct="0">
        <a:spcBef>
          <a:spcPct val="0"/>
        </a:spcBef>
        <a:spcAft>
          <a:spcPct val="0"/>
        </a:spcAft>
        <a:defRPr sz="4400" b="1">
          <a:solidFill>
            <a:srgbClr val="376092"/>
          </a:solidFill>
          <a:latin typeface="微軟正黑體" pitchFamily="34" charset="-120"/>
          <a:ea typeface="微軟正黑體" pitchFamily="34" charset="-120"/>
        </a:defRPr>
      </a:lvl5pPr>
      <a:lvl6pPr marL="457200" algn="ctr" rtl="0" fontAlgn="base">
        <a:spcBef>
          <a:spcPct val="0"/>
        </a:spcBef>
        <a:spcAft>
          <a:spcPct val="0"/>
        </a:spcAft>
        <a:defRPr sz="4400" b="1">
          <a:solidFill>
            <a:srgbClr val="376092"/>
          </a:solidFill>
          <a:latin typeface="微軟正黑體" pitchFamily="34" charset="-120"/>
          <a:ea typeface="微軟正黑體" pitchFamily="34" charset="-120"/>
        </a:defRPr>
      </a:lvl6pPr>
      <a:lvl7pPr marL="914400" algn="ctr" rtl="0" fontAlgn="base">
        <a:spcBef>
          <a:spcPct val="0"/>
        </a:spcBef>
        <a:spcAft>
          <a:spcPct val="0"/>
        </a:spcAft>
        <a:defRPr sz="4400" b="1">
          <a:solidFill>
            <a:srgbClr val="376092"/>
          </a:solidFill>
          <a:latin typeface="微軟正黑體" pitchFamily="34" charset="-120"/>
          <a:ea typeface="微軟正黑體" pitchFamily="34" charset="-120"/>
        </a:defRPr>
      </a:lvl7pPr>
      <a:lvl8pPr marL="1371600" algn="ctr" rtl="0" fontAlgn="base">
        <a:spcBef>
          <a:spcPct val="0"/>
        </a:spcBef>
        <a:spcAft>
          <a:spcPct val="0"/>
        </a:spcAft>
        <a:defRPr sz="4400" b="1">
          <a:solidFill>
            <a:srgbClr val="376092"/>
          </a:solidFill>
          <a:latin typeface="微軟正黑體" pitchFamily="34" charset="-120"/>
          <a:ea typeface="微軟正黑體" pitchFamily="34" charset="-120"/>
        </a:defRPr>
      </a:lvl8pPr>
      <a:lvl9pPr marL="1828800" algn="ctr" rtl="0" fontAlgn="base">
        <a:spcBef>
          <a:spcPct val="0"/>
        </a:spcBef>
        <a:spcAft>
          <a:spcPct val="0"/>
        </a:spcAft>
        <a:defRPr sz="4400" b="1">
          <a:solidFill>
            <a:srgbClr val="376092"/>
          </a:solidFill>
          <a:latin typeface="微軟正黑體" pitchFamily="34" charset="-120"/>
          <a:ea typeface="微軟正黑體" pitchFamily="34"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slide" Target="slide4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diagramLayout" Target="../diagrams/layout1.xml"/><Relationship Id="rId7" Type="http://schemas.openxmlformats.org/officeDocument/2006/relationships/slide" Target="slide50.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4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橢圓 26"/>
          <p:cNvSpPr/>
          <p:nvPr/>
        </p:nvSpPr>
        <p:spPr>
          <a:xfrm>
            <a:off x="7235825" y="2997200"/>
            <a:ext cx="431800" cy="4318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363" name="標題 1"/>
          <p:cNvSpPr>
            <a:spLocks noGrp="1"/>
          </p:cNvSpPr>
          <p:nvPr>
            <p:ph type="ctrTitle"/>
          </p:nvPr>
        </p:nvSpPr>
        <p:spPr>
          <a:xfrm>
            <a:off x="684213" y="908050"/>
            <a:ext cx="7772400" cy="1873250"/>
          </a:xfrm>
        </p:spPr>
        <p:txBody>
          <a:bodyPr/>
          <a:lstStyle/>
          <a:p>
            <a:pPr eaLnBrk="1" hangingPunct="1"/>
            <a:r>
              <a:rPr lang="zh-TW" altLang="en-US" smtClean="0">
                <a:solidFill>
                  <a:srgbClr val="FF578F"/>
                </a:solidFill>
              </a:rPr>
              <a:t>「消除對婦女一切形式歧視公約（</a:t>
            </a:r>
            <a:r>
              <a:rPr lang="en-US" altLang="zh-TW" smtClean="0">
                <a:solidFill>
                  <a:srgbClr val="FF578F"/>
                </a:solidFill>
              </a:rPr>
              <a:t>CEDAW</a:t>
            </a:r>
            <a:r>
              <a:rPr lang="zh-TW" altLang="en-US" smtClean="0">
                <a:solidFill>
                  <a:srgbClr val="FF578F"/>
                </a:solidFill>
              </a:rPr>
              <a:t>）」教育訓練</a:t>
            </a:r>
          </a:p>
        </p:txBody>
      </p:sp>
      <p:sp>
        <p:nvSpPr>
          <p:cNvPr id="3" name="副標題 2"/>
          <p:cNvSpPr>
            <a:spLocks noGrp="1"/>
          </p:cNvSpPr>
          <p:nvPr>
            <p:ph type="subTitle" idx="1"/>
          </p:nvPr>
        </p:nvSpPr>
        <p:spPr>
          <a:xfrm>
            <a:off x="1187450" y="4268788"/>
            <a:ext cx="6400800" cy="744537"/>
          </a:xfrm>
        </p:spPr>
        <p:txBody>
          <a:bodyPr rtlCol="0">
            <a:normAutofit/>
          </a:bodyPr>
          <a:lstStyle/>
          <a:p>
            <a:pPr algn="l" eaLnBrk="1" fontAlgn="auto" hangingPunct="1">
              <a:spcAft>
                <a:spcPts val="0"/>
              </a:spcAft>
              <a:defRPr/>
            </a:pPr>
            <a:r>
              <a:rPr lang="zh-TW" altLang="en-US" b="1" dirty="0" smtClean="0">
                <a:solidFill>
                  <a:schemeClr val="accent3">
                    <a:lumMod val="75000"/>
                  </a:schemeClr>
                </a:solidFill>
                <a:latin typeface="微軟正黑體" pitchFamily="34" charset="-120"/>
                <a:ea typeface="微軟正黑體" pitchFamily="34" charset="-120"/>
              </a:rPr>
              <a:t>行政院主計總處</a:t>
            </a:r>
            <a:endParaRPr lang="zh-TW" altLang="en-US" dirty="0" smtClean="0">
              <a:solidFill>
                <a:schemeClr val="accent3">
                  <a:lumMod val="75000"/>
                </a:schemeClr>
              </a:solidFill>
              <a:latin typeface="微軟正黑體" pitchFamily="34" charset="-120"/>
              <a:ea typeface="微軟正黑體" pitchFamily="34" charset="-120"/>
            </a:endParaRPr>
          </a:p>
        </p:txBody>
      </p:sp>
      <p:grpSp>
        <p:nvGrpSpPr>
          <p:cNvPr id="15365" name="群組 12"/>
          <p:cNvGrpSpPr>
            <a:grpSpLocks/>
          </p:cNvGrpSpPr>
          <p:nvPr/>
        </p:nvGrpSpPr>
        <p:grpSpPr bwMode="auto">
          <a:xfrm rot="-2440018">
            <a:off x="4492625" y="4286250"/>
            <a:ext cx="1368425" cy="1366838"/>
            <a:chOff x="6372200" y="4005064"/>
            <a:chExt cx="1152128" cy="1152128"/>
          </a:xfrm>
        </p:grpSpPr>
        <p:sp>
          <p:nvSpPr>
            <p:cNvPr id="9" name="橢圓 8"/>
            <p:cNvSpPr/>
            <p:nvPr/>
          </p:nvSpPr>
          <p:spPr>
            <a:xfrm>
              <a:off x="6372200" y="4005064"/>
              <a:ext cx="1152128" cy="1152128"/>
            </a:xfrm>
            <a:prstGeom prst="ellipse">
              <a:avLst/>
            </a:prstGeom>
            <a:solidFill>
              <a:srgbClr val="FF89B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1027" name="Picture 3" descr="D:\02性平各項交辦事項\1050800_CEDAW教育訓練教材\簡報icon\Female.png"/>
            <p:cNvPicPr>
              <a:picLocks noChangeAspect="1" noChangeArrowheads="1"/>
            </p:cNvPicPr>
            <p:nvPr/>
          </p:nvPicPr>
          <p:blipFill>
            <a:blip r:embed="rId3" cstate="print">
              <a:duotone>
                <a:schemeClr val="bg2">
                  <a:shade val="45000"/>
                  <a:satMod val="135000"/>
                </a:schemeClr>
                <a:prstClr val="white"/>
              </a:duotone>
              <a:lum contrast="100000"/>
            </a:blip>
            <a:stretch>
              <a:fillRect/>
            </a:stretch>
          </p:blipFill>
          <p:spPr bwMode="auto">
            <a:xfrm>
              <a:off x="6483465" y="4121128"/>
              <a:ext cx="936405" cy="936405"/>
            </a:xfrm>
            <a:prstGeom prst="rect">
              <a:avLst/>
            </a:prstGeom>
            <a:noFill/>
            <a:ln>
              <a:noFill/>
            </a:ln>
          </p:spPr>
        </p:pic>
      </p:grpSp>
      <p:pic>
        <p:nvPicPr>
          <p:cNvPr id="15366" name="Picture 7" descr="D:\02性平各項交辦事項\1050800_CEDAW教育訓練教材\簡報icon\懷孕.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82371">
            <a:off x="5908675" y="2627313"/>
            <a:ext cx="11938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D:\02性平各項交辦事項\1050800_CEDAW教育訓練教材\簡報icon\高跟鞋.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41198">
            <a:off x="6303963" y="4441825"/>
            <a:ext cx="904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8" name="群組 17"/>
          <p:cNvGrpSpPr>
            <a:grpSpLocks/>
          </p:cNvGrpSpPr>
          <p:nvPr/>
        </p:nvGrpSpPr>
        <p:grpSpPr bwMode="auto">
          <a:xfrm>
            <a:off x="7740650" y="4005263"/>
            <a:ext cx="1295400" cy="1295400"/>
            <a:chOff x="7452320" y="3429000"/>
            <a:chExt cx="1224136" cy="1224136"/>
          </a:xfrm>
        </p:grpSpPr>
        <p:sp>
          <p:nvSpPr>
            <p:cNvPr id="11" name="橢圓形圖說文字 10"/>
            <p:cNvSpPr/>
            <p:nvPr/>
          </p:nvSpPr>
          <p:spPr>
            <a:xfrm>
              <a:off x="7452320" y="3429000"/>
              <a:ext cx="1224136" cy="1224136"/>
            </a:xfrm>
            <a:prstGeom prst="ellipse">
              <a:avLst/>
            </a:prstGeom>
            <a:solidFill>
              <a:srgbClr val="6699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1034" name="Picture 10" descr="D:\02性平各項交辦事項\1050800_CEDAW教育訓練教材\簡報icon\Male.png"/>
            <p:cNvPicPr>
              <a:picLocks noChangeAspect="1" noChangeArrowheads="1"/>
            </p:cNvPicPr>
            <p:nvPr/>
          </p:nvPicPr>
          <p:blipFill>
            <a:blip r:embed="rId6" cstate="print">
              <a:duotone>
                <a:schemeClr val="bg2">
                  <a:shade val="45000"/>
                  <a:satMod val="135000"/>
                </a:schemeClr>
                <a:prstClr val="white"/>
              </a:duotone>
              <a:lum contrast="100000"/>
            </a:blip>
            <a:srcRect/>
            <a:stretch>
              <a:fillRect/>
            </a:stretch>
          </p:blipFill>
          <p:spPr bwMode="auto">
            <a:xfrm>
              <a:off x="7603748" y="3588043"/>
              <a:ext cx="938580" cy="938580"/>
            </a:xfrm>
            <a:prstGeom prst="rect">
              <a:avLst/>
            </a:prstGeom>
            <a:noFill/>
          </p:spPr>
        </p:pic>
      </p:grpSp>
      <p:pic>
        <p:nvPicPr>
          <p:cNvPr id="15369" name="Picture 12" descr="D:\02性平各項交辦事項\1050800_CEDAW教育訓練教材\簡報icon\runn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33573" flipH="1">
            <a:off x="7100888" y="3633788"/>
            <a:ext cx="644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0" name="群組 22"/>
          <p:cNvGrpSpPr>
            <a:grpSpLocks/>
          </p:cNvGrpSpPr>
          <p:nvPr/>
        </p:nvGrpSpPr>
        <p:grpSpPr bwMode="auto">
          <a:xfrm rot="-772546">
            <a:off x="4675188" y="3100388"/>
            <a:ext cx="1049337" cy="1049337"/>
            <a:chOff x="3419872" y="2924944"/>
            <a:chExt cx="1224136" cy="1224136"/>
          </a:xfrm>
        </p:grpSpPr>
        <p:sp>
          <p:nvSpPr>
            <p:cNvPr id="22" name="橢圓 21"/>
            <p:cNvSpPr/>
            <p:nvPr/>
          </p:nvSpPr>
          <p:spPr>
            <a:xfrm>
              <a:off x="3419872" y="2924944"/>
              <a:ext cx="1224136" cy="122413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1037" name="Picture 13" descr="D:\02性平各項交辦事項\1050800_CEDAW教育訓練教材\簡報icon\baby.png"/>
            <p:cNvPicPr>
              <a:picLocks noChangeAspect="1" noChangeArrowheads="1"/>
            </p:cNvPicPr>
            <p:nvPr/>
          </p:nvPicPr>
          <p:blipFill>
            <a:blip r:embed="rId8" cstate="print">
              <a:duotone>
                <a:schemeClr val="bg2">
                  <a:shade val="45000"/>
                  <a:satMod val="135000"/>
                </a:schemeClr>
                <a:prstClr val="white"/>
              </a:duotone>
              <a:lum contrast="100000"/>
            </a:blip>
            <a:srcRect/>
            <a:stretch>
              <a:fillRect/>
            </a:stretch>
          </p:blipFill>
          <p:spPr bwMode="auto">
            <a:xfrm>
              <a:off x="3419872" y="2924944"/>
              <a:ext cx="1219200" cy="1219200"/>
            </a:xfrm>
            <a:prstGeom prst="rect">
              <a:avLst/>
            </a:prstGeom>
            <a:noFill/>
          </p:spPr>
        </p:pic>
      </p:grpSp>
      <p:grpSp>
        <p:nvGrpSpPr>
          <p:cNvPr id="15371" name="群組 25"/>
          <p:cNvGrpSpPr>
            <a:grpSpLocks/>
          </p:cNvGrpSpPr>
          <p:nvPr/>
        </p:nvGrpSpPr>
        <p:grpSpPr bwMode="auto">
          <a:xfrm>
            <a:off x="7308850" y="5589588"/>
            <a:ext cx="1150938" cy="1152525"/>
            <a:chOff x="6372200" y="5445224"/>
            <a:chExt cx="1224136" cy="1224136"/>
          </a:xfrm>
        </p:grpSpPr>
        <p:sp>
          <p:nvSpPr>
            <p:cNvPr id="25" name="橢圓 24"/>
            <p:cNvSpPr/>
            <p:nvPr/>
          </p:nvSpPr>
          <p:spPr>
            <a:xfrm>
              <a:off x="6372200" y="5445224"/>
              <a:ext cx="1224136" cy="1224136"/>
            </a:xfrm>
            <a:prstGeom prst="ellipse">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4" name="心形 23"/>
            <p:cNvSpPr/>
            <p:nvPr/>
          </p:nvSpPr>
          <p:spPr>
            <a:xfrm>
              <a:off x="6562997" y="5733553"/>
              <a:ext cx="879689" cy="792485"/>
            </a:xfrm>
            <a:prstGeom prst="heart">
              <a:avLst/>
            </a:prstGeom>
            <a:solidFill>
              <a:srgbClr val="FF2D2D">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8" name="橢圓 27"/>
          <p:cNvSpPr/>
          <p:nvPr/>
        </p:nvSpPr>
        <p:spPr>
          <a:xfrm>
            <a:off x="7235825" y="5084763"/>
            <a:ext cx="431800" cy="4318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9" name="橢圓 28"/>
          <p:cNvSpPr/>
          <p:nvPr/>
        </p:nvSpPr>
        <p:spPr>
          <a:xfrm>
            <a:off x="6084888" y="4005263"/>
            <a:ext cx="431800" cy="431800"/>
          </a:xfrm>
          <a:prstGeom prst="ellipse">
            <a:avLst/>
          </a:prstGeom>
          <a:solidFill>
            <a:srgbClr val="FF99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0" name="橢圓 29"/>
          <p:cNvSpPr/>
          <p:nvPr/>
        </p:nvSpPr>
        <p:spPr>
          <a:xfrm>
            <a:off x="6732588" y="5876925"/>
            <a:ext cx="431800" cy="4318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1" name="橢圓 30"/>
          <p:cNvSpPr/>
          <p:nvPr/>
        </p:nvSpPr>
        <p:spPr>
          <a:xfrm>
            <a:off x="5651500" y="5373688"/>
            <a:ext cx="649288" cy="647700"/>
          </a:xfrm>
          <a:prstGeom prst="ellipse">
            <a:avLst/>
          </a:prstGeom>
          <a:solidFill>
            <a:srgbClr val="99CC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2" name="橢圓 31"/>
          <p:cNvSpPr/>
          <p:nvPr/>
        </p:nvSpPr>
        <p:spPr>
          <a:xfrm>
            <a:off x="7308850" y="4437063"/>
            <a:ext cx="287338" cy="287337"/>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橢圓 32"/>
          <p:cNvSpPr/>
          <p:nvPr/>
        </p:nvSpPr>
        <p:spPr>
          <a:xfrm>
            <a:off x="5795963" y="3716338"/>
            <a:ext cx="288925" cy="288925"/>
          </a:xfrm>
          <a:prstGeom prst="ellipse">
            <a:avLst/>
          </a:prstGeom>
          <a:solidFill>
            <a:srgbClr val="FFDB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4" name="橢圓 33"/>
          <p:cNvSpPr/>
          <p:nvPr/>
        </p:nvSpPr>
        <p:spPr>
          <a:xfrm>
            <a:off x="5940425" y="4868863"/>
            <a:ext cx="360363" cy="360362"/>
          </a:xfrm>
          <a:prstGeom prst="ellipse">
            <a:avLst/>
          </a:prstGeom>
          <a:solidFill>
            <a:srgbClr val="FFDB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5" name="橢圓 34"/>
          <p:cNvSpPr/>
          <p:nvPr/>
        </p:nvSpPr>
        <p:spPr>
          <a:xfrm>
            <a:off x="7885113" y="3644900"/>
            <a:ext cx="287337" cy="288925"/>
          </a:xfrm>
          <a:prstGeom prst="ellipse">
            <a:avLst/>
          </a:prstGeom>
          <a:solidFill>
            <a:srgbClr val="FF99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6" name="橢圓 35"/>
          <p:cNvSpPr/>
          <p:nvPr/>
        </p:nvSpPr>
        <p:spPr>
          <a:xfrm>
            <a:off x="8243888" y="5373688"/>
            <a:ext cx="288925" cy="287337"/>
          </a:xfrm>
          <a:prstGeom prst="ellipse">
            <a:avLst/>
          </a:prstGeom>
          <a:solidFill>
            <a:srgbClr val="FF89B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15381" name="Picture 14" descr="D:\02性平各項交辦事項\1050800_CEDAW教育訓練教材\簡報icon\wrench.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10642">
            <a:off x="7956550" y="2636838"/>
            <a:ext cx="903288"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橢圓 42"/>
          <p:cNvSpPr/>
          <p:nvPr/>
        </p:nvSpPr>
        <p:spPr>
          <a:xfrm>
            <a:off x="6516688" y="5661025"/>
            <a:ext cx="215900" cy="215900"/>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207375"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標題 1"/>
          <p:cNvSpPr>
            <a:spLocks noGrp="1"/>
          </p:cNvSpPr>
          <p:nvPr>
            <p:ph type="title"/>
          </p:nvPr>
        </p:nvSpPr>
        <p:spPr>
          <a:xfrm>
            <a:off x="457200" y="260350"/>
            <a:ext cx="8229600" cy="1143000"/>
          </a:xfrm>
        </p:spPr>
        <p:txBody>
          <a:bodyPr/>
          <a:lstStyle/>
          <a:p>
            <a:pPr eaLnBrk="1" hangingPunct="1"/>
            <a:r>
              <a:rPr lang="zh-TW" altLang="en-US" smtClean="0"/>
              <a:t>二、</a:t>
            </a:r>
            <a:r>
              <a:rPr lang="en-US" altLang="zh-TW" smtClean="0"/>
              <a:t>CEDAW</a:t>
            </a:r>
            <a:r>
              <a:rPr lang="zh-TW" altLang="en-US" smtClean="0"/>
              <a:t>三核心概念</a:t>
            </a:r>
            <a:r>
              <a:rPr lang="en-US" altLang="zh-TW" sz="2800" smtClean="0"/>
              <a:t>(6/7)</a:t>
            </a:r>
            <a:endParaRPr lang="zh-TW" altLang="en-US" smtClean="0"/>
          </a:p>
        </p:txBody>
      </p:sp>
      <p:sp>
        <p:nvSpPr>
          <p:cNvPr id="2662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C5DE2FAC-8655-4852-B999-71649DD01B13}"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9</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23" name="文字方塊 22"/>
          <p:cNvSpPr txBox="1"/>
          <p:nvPr/>
        </p:nvSpPr>
        <p:spPr>
          <a:xfrm>
            <a:off x="6875463" y="6559550"/>
            <a:ext cx="2052637" cy="254000"/>
          </a:xfrm>
          <a:prstGeom prst="rect">
            <a:avLst/>
          </a:prstGeom>
          <a:noFill/>
        </p:spPr>
        <p:txBody>
          <a:bodyPr>
            <a:spAutoFit/>
          </a:bodyPr>
          <a:lstStyle/>
          <a:p>
            <a:pPr eaLnBrk="1" hangingPunct="1">
              <a:defRPr/>
            </a:pPr>
            <a:r>
              <a:rPr lang="zh-TW" altLang="en-US" sz="1050" dirty="0">
                <a:latin typeface="微軟正黑體" pitchFamily="34" charset="-120"/>
                <a:ea typeface="微軟正黑體" pitchFamily="34" charset="-120"/>
              </a:rPr>
              <a:t>資料來源</a:t>
            </a:r>
            <a:r>
              <a:rPr lang="en-US" altLang="zh-TW" sz="1050" dirty="0">
                <a:latin typeface="微軟正黑體" pitchFamily="34" charset="-120"/>
                <a:ea typeface="微軟正黑體" pitchFamily="34" charset="-120"/>
              </a:rPr>
              <a:t>:CEDAW</a:t>
            </a:r>
            <a:r>
              <a:rPr lang="zh-TW" altLang="en-US" sz="1050" dirty="0">
                <a:latin typeface="微軟正黑體" pitchFamily="34" charset="-120"/>
                <a:ea typeface="微軟正黑體" pitchFamily="34" charset="-120"/>
              </a:rPr>
              <a:t>怎麼教</a:t>
            </a:r>
          </a:p>
        </p:txBody>
      </p:sp>
      <p:sp>
        <p:nvSpPr>
          <p:cNvPr id="11" name="圓角矩形 10"/>
          <p:cNvSpPr/>
          <p:nvPr/>
        </p:nvSpPr>
        <p:spPr bwMode="auto">
          <a:xfrm>
            <a:off x="468313" y="1484313"/>
            <a:ext cx="2590800" cy="5048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hangingPunct="1">
              <a:defRPr/>
            </a:pPr>
            <a:r>
              <a:rPr lang="zh-TW" altLang="en-US" sz="2400" b="1" dirty="0">
                <a:solidFill>
                  <a:schemeClr val="tx1">
                    <a:lumMod val="75000"/>
                    <a:lumOff val="25000"/>
                  </a:schemeClr>
                </a:solidFill>
                <a:latin typeface="微軟正黑體" pitchFamily="34" charset="-120"/>
                <a:ea typeface="微軟正黑體" pitchFamily="34" charset="-120"/>
              </a:rPr>
              <a:t>矯正式平等</a:t>
            </a:r>
            <a:endParaRPr lang="zh-TW" altLang="en-US" b="1" dirty="0">
              <a:solidFill>
                <a:schemeClr val="tx1">
                  <a:lumMod val="75000"/>
                  <a:lumOff val="25000"/>
                </a:schemeClr>
              </a:solidFill>
              <a:latin typeface="微軟正黑體" pitchFamily="34" charset="-120"/>
              <a:ea typeface="微軟正黑體" pitchFamily="34" charset="-120"/>
            </a:endParaRPr>
          </a:p>
        </p:txBody>
      </p:sp>
      <p:grpSp>
        <p:nvGrpSpPr>
          <p:cNvPr id="26631" name="群組 16"/>
          <p:cNvGrpSpPr>
            <a:grpSpLocks/>
          </p:cNvGrpSpPr>
          <p:nvPr/>
        </p:nvGrpSpPr>
        <p:grpSpPr bwMode="auto">
          <a:xfrm>
            <a:off x="468313" y="4005263"/>
            <a:ext cx="8208962" cy="2400300"/>
            <a:chOff x="467544" y="3954828"/>
            <a:chExt cx="8209731" cy="2399521"/>
          </a:xfrm>
        </p:grpSpPr>
        <p:sp>
          <p:nvSpPr>
            <p:cNvPr id="16" name="矩形 15"/>
            <p:cNvSpPr/>
            <p:nvPr/>
          </p:nvSpPr>
          <p:spPr>
            <a:xfrm>
              <a:off x="467544" y="3954828"/>
              <a:ext cx="8208144" cy="2375716"/>
            </a:xfrm>
            <a:prstGeom prst="rect">
              <a:avLst/>
            </a:prstGeom>
            <a:solidFill>
              <a:srgbClr val="93B64E">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633" name="文字方塊 14"/>
            <p:cNvSpPr txBox="1">
              <a:spLocks noChangeArrowheads="1"/>
            </p:cNvSpPr>
            <p:nvPr/>
          </p:nvSpPr>
          <p:spPr bwMode="auto">
            <a:xfrm>
              <a:off x="467544" y="3996090"/>
              <a:ext cx="8209731" cy="235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lnSpc>
                  <a:spcPct val="120000"/>
                </a:lnSpc>
                <a:spcBef>
                  <a:spcPts val="300"/>
                </a:spcBef>
              </a:pP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圖中認知到各種動物的嘴巴形狀、飲食和物理屬性上差異後，矯正方法是為不同動物提供不同器皿</a:t>
              </a:r>
              <a:endParaRPr lang="en-US" altLang="zh-TW"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endParaRPr>
            </a:p>
            <a:p>
              <a:pPr algn="just" eaLnBrk="1" hangingPunct="1">
                <a:lnSpc>
                  <a:spcPct val="120000"/>
                </a:lnSpc>
                <a:spcBef>
                  <a:spcPts val="300"/>
                </a:spcBef>
              </a:pP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矯正式平等，認知到是甚麼原因造成性別差異，應用各種政策法令計畫優惠措施等方法解決結構上的不平等</a:t>
              </a:r>
            </a:p>
            <a:p>
              <a:pPr algn="just" eaLnBrk="1" hangingPunct="1">
                <a:lnSpc>
                  <a:spcPct val="120000"/>
                </a:lnSpc>
                <a:spcBef>
                  <a:spcPts val="300"/>
                </a:spcBef>
              </a:pPr>
              <a:r>
                <a:rPr lang="en-US" altLang="zh-TW" sz="2000" b="1">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CEDAW</a:t>
              </a:r>
              <a:r>
                <a:rPr lang="zh-TW" altLang="en-US" sz="2000" b="1">
                  <a:solidFill>
                    <a:srgbClr val="FF0000"/>
                  </a:solidFill>
                  <a:latin typeface="微軟正黑體" panose="020B0604030504040204" pitchFamily="34" charset="-120"/>
                  <a:ea typeface="微軟正黑體" panose="020B0604030504040204" pitchFamily="34" charset="-120"/>
                  <a:sym typeface="Wingdings" panose="05000000000000000000" pitchFamily="2" charset="2"/>
                </a:rPr>
                <a:t>就是以矯正式平等促進實質平等，創造有利的環境，消除不利於婦女的因素</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468313" y="260350"/>
            <a:ext cx="8229600" cy="1143000"/>
          </a:xfrm>
        </p:spPr>
        <p:txBody>
          <a:bodyPr/>
          <a:lstStyle/>
          <a:p>
            <a:pPr eaLnBrk="1" hangingPunct="1"/>
            <a:r>
              <a:rPr lang="zh-TW" altLang="en-US" smtClean="0"/>
              <a:t>二、</a:t>
            </a:r>
            <a:r>
              <a:rPr lang="en-US" altLang="zh-TW" smtClean="0"/>
              <a:t>CEDAW</a:t>
            </a:r>
            <a:r>
              <a:rPr lang="zh-TW" altLang="en-US" smtClean="0"/>
              <a:t>三核心概念</a:t>
            </a:r>
            <a:r>
              <a:rPr lang="en-US" altLang="zh-TW" sz="2800" smtClean="0"/>
              <a:t>(7/7)</a:t>
            </a:r>
            <a:endParaRPr lang="zh-TW" altLang="en-US" smtClean="0"/>
          </a:p>
        </p:txBody>
      </p:sp>
      <p:sp>
        <p:nvSpPr>
          <p:cNvPr id="18435" name="內容版面配置區 2"/>
          <p:cNvSpPr>
            <a:spLocks noGrp="1"/>
          </p:cNvSpPr>
          <p:nvPr>
            <p:ph idx="1"/>
          </p:nvPr>
        </p:nvSpPr>
        <p:spPr/>
        <p:txBody>
          <a:bodyPr/>
          <a:lstStyle/>
          <a:p>
            <a:pPr eaLnBrk="1" hangingPunct="1">
              <a:buFont typeface="Wingdings" pitchFamily="2" charset="2"/>
              <a:buNone/>
              <a:defRPr/>
            </a:pPr>
            <a:r>
              <a:rPr lang="zh-TW" altLang="en-US" b="1" dirty="0" smtClean="0">
                <a:solidFill>
                  <a:schemeClr val="accent4"/>
                </a:solidFill>
                <a:latin typeface="微軟正黑體" pitchFamily="34" charset="-120"/>
                <a:ea typeface="微軟正黑體" pitchFamily="34" charset="-120"/>
              </a:rPr>
              <a:t> （三）國家義務</a:t>
            </a:r>
          </a:p>
          <a:p>
            <a:pPr lvl="1" eaLnBrk="1" hangingPunct="1">
              <a:defRPr/>
            </a:pPr>
            <a:r>
              <a:rPr lang="zh-TW" altLang="en-US" sz="2400" dirty="0" smtClean="0">
                <a:solidFill>
                  <a:schemeClr val="tx1">
                    <a:lumMod val="65000"/>
                    <a:lumOff val="35000"/>
                  </a:schemeClr>
                </a:solidFill>
                <a:latin typeface="微軟正黑體" pitchFamily="34" charset="-120"/>
                <a:ea typeface="微軟正黑體" pitchFamily="34" charset="-120"/>
              </a:rPr>
              <a:t>消除歧視與保障婦女人權是國家的義務，並包括四大目標：</a:t>
            </a:r>
            <a:endParaRPr lang="en-US" altLang="zh-TW" sz="2400" dirty="0" smtClean="0">
              <a:solidFill>
                <a:schemeClr val="tx1">
                  <a:lumMod val="65000"/>
                  <a:lumOff val="35000"/>
                </a:schemeClr>
              </a:solidFill>
              <a:latin typeface="微軟正黑體" pitchFamily="34" charset="-120"/>
              <a:ea typeface="微軟正黑體" pitchFamily="34" charset="-120"/>
            </a:endParaRPr>
          </a:p>
        </p:txBody>
      </p:sp>
      <p:sp>
        <p:nvSpPr>
          <p:cNvPr id="2765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1B87EEB-F91B-4FA4-873B-7061B9B3D389}"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10</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27653" name="群組 22"/>
          <p:cNvGrpSpPr>
            <a:grpSpLocks/>
          </p:cNvGrpSpPr>
          <p:nvPr/>
        </p:nvGrpSpPr>
        <p:grpSpPr bwMode="auto">
          <a:xfrm>
            <a:off x="1835150" y="2997200"/>
            <a:ext cx="6697663" cy="3382963"/>
            <a:chOff x="1835696" y="3140968"/>
            <a:chExt cx="6696744" cy="3384376"/>
          </a:xfrm>
        </p:grpSpPr>
        <p:grpSp>
          <p:nvGrpSpPr>
            <p:cNvPr id="27654" name="群組 17"/>
            <p:cNvGrpSpPr>
              <a:grpSpLocks/>
            </p:cNvGrpSpPr>
            <p:nvPr/>
          </p:nvGrpSpPr>
          <p:grpSpPr bwMode="auto">
            <a:xfrm>
              <a:off x="1835696" y="3140968"/>
              <a:ext cx="6696744" cy="3384376"/>
              <a:chOff x="1835696" y="3140968"/>
              <a:chExt cx="6696744" cy="3384376"/>
            </a:xfrm>
          </p:grpSpPr>
          <p:sp>
            <p:nvSpPr>
              <p:cNvPr id="27659" name="圓角矩形 13"/>
              <p:cNvSpPr>
                <a:spLocks noChangeArrowheads="1"/>
              </p:cNvSpPr>
              <p:nvPr/>
            </p:nvSpPr>
            <p:spPr bwMode="auto">
              <a:xfrm>
                <a:off x="1835696" y="3140968"/>
                <a:ext cx="3023773" cy="1440464"/>
              </a:xfrm>
              <a:prstGeom prst="roundRect">
                <a:avLst>
                  <a:gd name="adj" fmla="val 16667"/>
                </a:avLst>
              </a:prstGeom>
              <a:solidFill>
                <a:srgbClr val="FFCDDE"/>
              </a:solidFill>
              <a:ln>
                <a:noFill/>
              </a:ln>
              <a:effectLst>
                <a:outerShdw dist="20000" dir="5400000" rotWithShape="0">
                  <a:srgbClr val="000000">
                    <a:alpha val="37999"/>
                  </a:srgbClr>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30000"/>
                  </a:lnSpc>
                  <a:spcBef>
                    <a:spcPct val="0"/>
                  </a:spcBef>
                  <a:buFontTx/>
                  <a:buNone/>
                </a:pPr>
                <a:r>
                  <a:rPr lang="zh-TW" altLang="en-US" sz="2000">
                    <a:latin typeface="微軟正黑體" panose="020B0604030504040204" pitchFamily="34" charset="-120"/>
                    <a:ea typeface="微軟正黑體" panose="020B0604030504040204" pitchFamily="34" charset="-120"/>
                  </a:rPr>
                  <a:t>法規或政策必須沒有</a:t>
                </a:r>
              </a:p>
              <a:p>
                <a:pPr eaLnBrk="1" hangingPunct="1">
                  <a:lnSpc>
                    <a:spcPct val="130000"/>
                  </a:lnSpc>
                  <a:spcBef>
                    <a:spcPct val="0"/>
                  </a:spcBef>
                  <a:buFontTx/>
                  <a:buNone/>
                </a:pPr>
                <a:r>
                  <a:rPr lang="zh-TW" altLang="en-US" sz="2000">
                    <a:latin typeface="微軟正黑體" panose="020B0604030504040204" pitchFamily="34" charset="-120"/>
                    <a:ea typeface="微軟正黑體" panose="020B0604030504040204" pitchFamily="34" charset="-120"/>
                  </a:rPr>
                  <a:t>直接或間接歧視</a:t>
                </a:r>
                <a:endParaRPr lang="en-US" altLang="zh-TW" sz="2000">
                  <a:solidFill>
                    <a:srgbClr val="000000"/>
                  </a:solidFill>
                  <a:latin typeface="微軟正黑體" panose="020B0604030504040204" pitchFamily="34" charset="-120"/>
                  <a:ea typeface="微軟正黑體" panose="020B0604030504040204" pitchFamily="34" charset="-120"/>
                </a:endParaRPr>
              </a:p>
            </p:txBody>
          </p:sp>
          <p:sp>
            <p:nvSpPr>
              <p:cNvPr id="27660" name="圓角矩形 14"/>
              <p:cNvSpPr>
                <a:spLocks noChangeArrowheads="1"/>
              </p:cNvSpPr>
              <p:nvPr/>
            </p:nvSpPr>
            <p:spPr bwMode="auto">
              <a:xfrm>
                <a:off x="5435652" y="3140968"/>
                <a:ext cx="3096788" cy="1440464"/>
              </a:xfrm>
              <a:prstGeom prst="roundRect">
                <a:avLst>
                  <a:gd name="adj" fmla="val 16667"/>
                </a:avLst>
              </a:prstGeom>
              <a:solidFill>
                <a:srgbClr val="A8F38D"/>
              </a:solidFill>
              <a:ln>
                <a:noFill/>
              </a:ln>
              <a:effectLst>
                <a:outerShdw dist="20000" dir="5400000" rotWithShape="0">
                  <a:srgbClr val="000000">
                    <a:alpha val="37999"/>
                  </a:srgbClr>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marL="447675">
                  <a:spcBef>
                    <a:spcPct val="20000"/>
                  </a:spcBef>
                  <a:buFont typeface="Arial" panose="020B0604020202020204" pitchFamily="34" charset="0"/>
                  <a:buChar char="•"/>
                  <a:tabLst>
                    <a:tab pos="447675" algn="l"/>
                  </a:tabLst>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tabLst>
                    <a:tab pos="447675" algn="l"/>
                  </a:tabLst>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tabLst>
                    <a:tab pos="447675" algn="l"/>
                  </a:tabLst>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tabLst>
                    <a:tab pos="447675" algn="l"/>
                  </a:tabLst>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30000"/>
                  </a:lnSpc>
                  <a:spcBef>
                    <a:spcPct val="0"/>
                  </a:spcBef>
                  <a:buFontTx/>
                  <a:buNone/>
                </a:pPr>
                <a:r>
                  <a:rPr lang="zh-TW" altLang="en-US" sz="2000">
                    <a:latin typeface="微軟正黑體" panose="020B0604030504040204" pitchFamily="34" charset="-120"/>
                    <a:ea typeface="微軟正黑體" panose="020B0604030504040204" pitchFamily="34" charset="-120"/>
                  </a:rPr>
                  <a:t>法律要防止違法行      	為、提供救濟</a:t>
                </a:r>
                <a:endParaRPr lang="en-US" altLang="zh-TW" sz="2000">
                  <a:solidFill>
                    <a:srgbClr val="000000"/>
                  </a:solidFill>
                  <a:latin typeface="微軟正黑體" panose="020B0604030504040204" pitchFamily="34" charset="-120"/>
                  <a:ea typeface="微軟正黑體" panose="020B0604030504040204" pitchFamily="34" charset="-120"/>
                </a:endParaRPr>
              </a:p>
            </p:txBody>
          </p:sp>
          <p:sp>
            <p:nvSpPr>
              <p:cNvPr id="27661" name="圓角矩形 15"/>
              <p:cNvSpPr>
                <a:spLocks noChangeArrowheads="1"/>
              </p:cNvSpPr>
              <p:nvPr/>
            </p:nvSpPr>
            <p:spPr bwMode="auto">
              <a:xfrm>
                <a:off x="1835696" y="5084880"/>
                <a:ext cx="3023773" cy="1440464"/>
              </a:xfrm>
              <a:prstGeom prst="roundRect">
                <a:avLst>
                  <a:gd name="adj" fmla="val 16667"/>
                </a:avLst>
              </a:prstGeom>
              <a:solidFill>
                <a:srgbClr val="D9C4E6"/>
              </a:solidFill>
              <a:ln>
                <a:noFill/>
              </a:ln>
              <a:effectLst>
                <a:outerShdw dist="20000" dir="5400000" rotWithShape="0">
                  <a:srgbClr val="000000">
                    <a:alpha val="37999"/>
                  </a:srgbClr>
                </a:outerShdw>
              </a:effectLst>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kumimoji="0" lang="zh-TW" altLang="zh-TW" sz="2000">
                    <a:solidFill>
                      <a:srgbClr val="000000"/>
                    </a:solidFill>
                    <a:latin typeface="微軟正黑體" panose="020B0604030504040204" pitchFamily="34" charset="-120"/>
                    <a:ea typeface="微軟正黑體" panose="020B0604030504040204" pitchFamily="34" charset="-120"/>
                  </a:rPr>
                  <a:t>創造有利環境，</a:t>
                </a:r>
                <a:endParaRPr kumimoji="0" lang="en-US" altLang="zh-TW" sz="2000">
                  <a:solidFill>
                    <a:srgbClr val="00000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kumimoji="0" lang="zh-TW" altLang="zh-TW" sz="2000">
                    <a:solidFill>
                      <a:srgbClr val="000000"/>
                    </a:solidFill>
                    <a:latin typeface="微軟正黑體" panose="020B0604030504040204" pitchFamily="34" charset="-120"/>
                    <a:ea typeface="微軟正黑體" panose="020B0604030504040204" pitchFamily="34" charset="-120"/>
                  </a:rPr>
                  <a:t>以積極的政策和</a:t>
                </a:r>
                <a:endParaRPr kumimoji="0" lang="en-US" altLang="zh-TW" sz="2000">
                  <a:solidFill>
                    <a:srgbClr val="00000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kumimoji="0" lang="zh-TW" altLang="zh-TW" sz="2000">
                    <a:solidFill>
                      <a:srgbClr val="000000"/>
                    </a:solidFill>
                    <a:latin typeface="微軟正黑體" panose="020B0604030504040204" pitchFamily="34" charset="-120"/>
                    <a:ea typeface="微軟正黑體" panose="020B0604030504040204" pitchFamily="34" charset="-120"/>
                  </a:rPr>
                  <a:t>有效之方案實現婦女</a:t>
                </a:r>
                <a:endParaRPr kumimoji="0" lang="en-US" altLang="zh-TW" sz="2000">
                  <a:solidFill>
                    <a:srgbClr val="00000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kumimoji="0" lang="zh-TW" altLang="zh-TW" sz="2000">
                    <a:solidFill>
                      <a:srgbClr val="000000"/>
                    </a:solidFill>
                    <a:latin typeface="微軟正黑體" panose="020B0604030504040204" pitchFamily="34" charset="-120"/>
                    <a:ea typeface="微軟正黑體" panose="020B0604030504040204" pitchFamily="34" charset="-120"/>
                  </a:rPr>
                  <a:t>權利，改善婦女的狀況</a:t>
                </a:r>
                <a:endParaRPr kumimoji="0" lang="en-US" altLang="zh-TW" sz="2000">
                  <a:solidFill>
                    <a:srgbClr val="000000"/>
                  </a:solidFill>
                  <a:latin typeface="微軟正黑體" panose="020B0604030504040204" pitchFamily="34" charset="-120"/>
                  <a:ea typeface="微軟正黑體" panose="020B0604030504040204" pitchFamily="34" charset="-120"/>
                </a:endParaRPr>
              </a:p>
            </p:txBody>
          </p:sp>
          <p:sp>
            <p:nvSpPr>
              <p:cNvPr id="27662" name="圓角矩形 16"/>
              <p:cNvSpPr>
                <a:spLocks noChangeArrowheads="1"/>
              </p:cNvSpPr>
              <p:nvPr/>
            </p:nvSpPr>
            <p:spPr bwMode="auto">
              <a:xfrm>
                <a:off x="5508667" y="5084880"/>
                <a:ext cx="3023773" cy="1440464"/>
              </a:xfrm>
              <a:prstGeom prst="roundRect">
                <a:avLst>
                  <a:gd name="adj" fmla="val 16667"/>
                </a:avLst>
              </a:prstGeom>
              <a:solidFill>
                <a:srgbClr val="BEEAF8"/>
              </a:solidFill>
              <a:ln>
                <a:noFill/>
              </a:ln>
              <a:effectLst>
                <a:outerShdw dist="20000" dir="5400000" rotWithShape="0">
                  <a:srgbClr val="000000">
                    <a:alpha val="37999"/>
                  </a:srgbClr>
                </a:outerShdw>
              </a:effectLst>
              <a:extLst>
                <a:ext uri="{91240B29-F687-4F45-9708-019B960494DF}">
                  <a14:hiddenLine xmlns:a14="http://schemas.microsoft.com/office/drawing/2010/main" w="9525" algn="ctr">
                    <a:solidFill>
                      <a:srgbClr val="000000"/>
                    </a:solidFill>
                    <a:round/>
                    <a:headEnd/>
                    <a:tailEnd/>
                  </a14:hiddenLine>
                </a:ext>
              </a:extLst>
            </p:spPr>
            <p:txBody>
              <a:bodyPr anchor="b"/>
              <a:lstStyle>
                <a:lvl1pPr marL="542925">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lnSpc>
                    <a:spcPct val="130000"/>
                  </a:lnSpc>
                  <a:spcBef>
                    <a:spcPct val="0"/>
                  </a:spcBef>
                  <a:buFontTx/>
                  <a:buNone/>
                </a:pPr>
                <a:r>
                  <a:rPr lang="zh-TW" altLang="en-US" sz="2000">
                    <a:latin typeface="微軟正黑體" panose="020B0604030504040204" pitchFamily="34" charset="-120"/>
                    <a:ea typeface="微軟正黑體" panose="020B0604030504040204" pitchFamily="34" charset="-120"/>
                  </a:rPr>
                  <a:t>      宣傳和提倡                             	</a:t>
                </a:r>
                <a:r>
                  <a:rPr lang="en-US" altLang="zh-TW" sz="2000">
                    <a:latin typeface="微軟正黑體" panose="020B0604030504040204" pitchFamily="34" charset="-120"/>
                    <a:ea typeface="微軟正黑體" panose="020B0604030504040204" pitchFamily="34" charset="-120"/>
                  </a:rPr>
                  <a:t>CEDAW</a:t>
                </a:r>
                <a:r>
                  <a:rPr lang="zh-TW" altLang="en-US" sz="2000">
                    <a:latin typeface="微軟正黑體" panose="020B0604030504040204" pitchFamily="34" charset="-120"/>
                    <a:ea typeface="微軟正黑體" panose="020B0604030504040204" pitchFamily="34" charset="-120"/>
                  </a:rPr>
                  <a:t>之原則</a:t>
                </a:r>
              </a:p>
              <a:p>
                <a:pPr eaLnBrk="1" hangingPunct="1">
                  <a:lnSpc>
                    <a:spcPct val="130000"/>
                  </a:lnSpc>
                  <a:spcBef>
                    <a:spcPct val="0"/>
                  </a:spcBef>
                  <a:buFontTx/>
                  <a:buNone/>
                </a:pPr>
                <a:r>
                  <a:rPr lang="zh-TW" altLang="en-US" sz="1200">
                    <a:latin typeface="微軟正黑體" panose="020B0604030504040204" pitchFamily="34" charset="-120"/>
                    <a:ea typeface="微軟正黑體" panose="020B0604030504040204" pitchFamily="34" charset="-120"/>
                  </a:rPr>
                  <a:t> </a:t>
                </a:r>
                <a:endParaRPr lang="en-US" altLang="zh-TW" sz="1200">
                  <a:latin typeface="微軟正黑體" panose="020B0604030504040204" pitchFamily="34" charset="-120"/>
                  <a:ea typeface="微軟正黑體" panose="020B0604030504040204" pitchFamily="34" charset="-120"/>
                </a:endParaRPr>
              </a:p>
            </p:txBody>
          </p:sp>
          <p:grpSp>
            <p:nvGrpSpPr>
              <p:cNvPr id="27663" name="群組 12"/>
              <p:cNvGrpSpPr>
                <a:grpSpLocks/>
              </p:cNvGrpSpPr>
              <p:nvPr/>
            </p:nvGrpSpPr>
            <p:grpSpPr bwMode="auto">
              <a:xfrm>
                <a:off x="3870970" y="3573016"/>
                <a:ext cx="2544664" cy="2544663"/>
                <a:chOff x="3078882" y="3692649"/>
                <a:chExt cx="2544664" cy="2544663"/>
              </a:xfrm>
            </p:grpSpPr>
            <p:sp>
              <p:nvSpPr>
                <p:cNvPr id="9" name="圓形圖 8"/>
                <p:cNvSpPr/>
                <p:nvPr/>
              </p:nvSpPr>
              <p:spPr>
                <a:xfrm>
                  <a:off x="3078882" y="3692649"/>
                  <a:ext cx="2520280" cy="2520280"/>
                </a:xfrm>
                <a:prstGeom prst="pie">
                  <a:avLst>
                    <a:gd name="adj1" fmla="val 10800000"/>
                    <a:gd name="adj2" fmla="val 16200000"/>
                  </a:avLst>
                </a:prstGeom>
                <a:solidFill>
                  <a:srgbClr val="FF89B0"/>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endParaRPr lang="zh-TW" altLang="en-US" dirty="0">
                    <a:solidFill>
                      <a:schemeClr val="tx1"/>
                    </a:solidFill>
                  </a:endParaRPr>
                </a:p>
              </p:txBody>
            </p:sp>
            <p:grpSp>
              <p:nvGrpSpPr>
                <p:cNvPr id="27667" name="圓形圖 9"/>
                <p:cNvGrpSpPr>
                  <a:grpSpLocks/>
                </p:cNvGrpSpPr>
                <p:nvPr/>
              </p:nvGrpSpPr>
              <p:grpSpPr bwMode="auto">
                <a:xfrm>
                  <a:off x="4304267" y="3654783"/>
                  <a:ext cx="1371412" cy="1372173"/>
                  <a:chOff x="5096256" y="3535680"/>
                  <a:chExt cx="1371600" cy="1371600"/>
                </a:xfrm>
              </p:grpSpPr>
              <p:pic>
                <p:nvPicPr>
                  <p:cNvPr id="27674" name="圓形圖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256" y="353568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5" name="Text Box 20"/>
                  <p:cNvSpPr txBox="1">
                    <a:spLocks noChangeArrowheads="1"/>
                  </p:cNvSpPr>
                  <p:nvPr/>
                </p:nvSpPr>
                <p:spPr bwMode="auto">
                  <a:xfrm rot="5400000">
                    <a:off x="4264722" y="3941968"/>
                    <a:ext cx="1781361" cy="178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en-US" sz="1800"/>
                  </a:p>
                </p:txBody>
              </p:sp>
            </p:grpSp>
            <p:grpSp>
              <p:nvGrpSpPr>
                <p:cNvPr id="27668" name="圓形圖 10"/>
                <p:cNvGrpSpPr>
                  <a:grpSpLocks/>
                </p:cNvGrpSpPr>
                <p:nvPr/>
              </p:nvGrpSpPr>
              <p:grpSpPr bwMode="auto">
                <a:xfrm>
                  <a:off x="4304267" y="4941577"/>
                  <a:ext cx="1371412" cy="1366075"/>
                  <a:chOff x="5096256" y="4821936"/>
                  <a:chExt cx="1371600" cy="1365504"/>
                </a:xfrm>
              </p:grpSpPr>
              <p:pic>
                <p:nvPicPr>
                  <p:cNvPr id="27672" name="圓形圖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256" y="4821936"/>
                    <a:ext cx="1371600" cy="13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3" name="Text Box 23"/>
                  <p:cNvSpPr txBox="1">
                    <a:spLocks noChangeArrowheads="1"/>
                  </p:cNvSpPr>
                  <p:nvPr/>
                </p:nvSpPr>
                <p:spPr bwMode="auto">
                  <a:xfrm rot="10800000">
                    <a:off x="4264227" y="3966834"/>
                    <a:ext cx="1782352" cy="17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en-US" sz="1800"/>
                  </a:p>
                </p:txBody>
              </p:sp>
            </p:grpSp>
            <p:grpSp>
              <p:nvGrpSpPr>
                <p:cNvPr id="27669" name="圓形圖 11"/>
                <p:cNvGrpSpPr>
                  <a:grpSpLocks/>
                </p:cNvGrpSpPr>
                <p:nvPr/>
              </p:nvGrpSpPr>
              <p:grpSpPr bwMode="auto">
                <a:xfrm>
                  <a:off x="3018187" y="4941577"/>
                  <a:ext cx="1371412" cy="1366075"/>
                  <a:chOff x="3810000" y="4821936"/>
                  <a:chExt cx="1371600" cy="1365504"/>
                </a:xfrm>
              </p:grpSpPr>
              <p:pic>
                <p:nvPicPr>
                  <p:cNvPr id="27670" name="圓形圖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21936"/>
                    <a:ext cx="1371600" cy="136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1" name="Text Box 26"/>
                  <p:cNvSpPr txBox="1">
                    <a:spLocks noChangeArrowheads="1"/>
                  </p:cNvSpPr>
                  <p:nvPr/>
                </p:nvSpPr>
                <p:spPr bwMode="auto">
                  <a:xfrm rot="-5400000">
                    <a:off x="4240335" y="3966341"/>
                    <a:ext cx="1781361" cy="178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lang="zh-TW" altLang="en-US" sz="1800"/>
                  </a:p>
                </p:txBody>
              </p:sp>
            </p:grpSp>
          </p:grpSp>
        </p:grpSp>
        <p:sp>
          <p:nvSpPr>
            <p:cNvPr id="27655" name="文字方塊 18"/>
            <p:cNvSpPr txBox="1">
              <a:spLocks noChangeArrowheads="1"/>
            </p:cNvSpPr>
            <p:nvPr/>
          </p:nvSpPr>
          <p:spPr bwMode="auto">
            <a:xfrm>
              <a:off x="4067415" y="4004929"/>
              <a:ext cx="1007924" cy="7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尊重</a:t>
              </a:r>
              <a:endParaRPr lang="en-US" altLang="zh-TW" sz="20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義務</a:t>
              </a:r>
            </a:p>
          </p:txBody>
        </p:sp>
        <p:sp>
          <p:nvSpPr>
            <p:cNvPr id="27656" name="文字方塊 19"/>
            <p:cNvSpPr txBox="1">
              <a:spLocks noChangeArrowheads="1"/>
            </p:cNvSpPr>
            <p:nvPr/>
          </p:nvSpPr>
          <p:spPr bwMode="auto">
            <a:xfrm>
              <a:off x="5148354" y="4004929"/>
              <a:ext cx="1007924" cy="7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保護</a:t>
              </a:r>
              <a:endParaRPr lang="en-US" altLang="zh-TW" sz="20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義務</a:t>
              </a:r>
            </a:p>
          </p:txBody>
        </p:sp>
        <p:sp>
          <p:nvSpPr>
            <p:cNvPr id="27657" name="文字方塊 20"/>
            <p:cNvSpPr txBox="1">
              <a:spLocks noChangeArrowheads="1"/>
            </p:cNvSpPr>
            <p:nvPr/>
          </p:nvSpPr>
          <p:spPr bwMode="auto">
            <a:xfrm>
              <a:off x="5148354" y="5013413"/>
              <a:ext cx="1007924" cy="7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促進</a:t>
              </a:r>
              <a:endParaRPr lang="en-US" altLang="zh-TW" sz="20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義務</a:t>
              </a:r>
            </a:p>
          </p:txBody>
        </p:sp>
        <p:sp>
          <p:nvSpPr>
            <p:cNvPr id="27658" name="文字方塊 21"/>
            <p:cNvSpPr txBox="1">
              <a:spLocks noChangeArrowheads="1"/>
            </p:cNvSpPr>
            <p:nvPr/>
          </p:nvSpPr>
          <p:spPr bwMode="auto">
            <a:xfrm>
              <a:off x="4067415" y="5013413"/>
              <a:ext cx="1007924" cy="7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實現</a:t>
              </a:r>
              <a:endParaRPr lang="en-US" altLang="zh-TW" sz="2000" b="1">
                <a:latin typeface="微軟正黑體" panose="020B0604030504040204" pitchFamily="34" charset="-120"/>
                <a:ea typeface="微軟正黑體" panose="020B0604030504040204" pitchFamily="34" charset="-120"/>
              </a:endParaRPr>
            </a:p>
            <a:p>
              <a:pPr algn="ctr" eaLnBrk="1" hangingPunct="1">
                <a:spcBef>
                  <a:spcPct val="0"/>
                </a:spcBef>
                <a:buFontTx/>
                <a:buNone/>
              </a:pPr>
              <a:r>
                <a:rPr lang="zh-TW" altLang="en-US" sz="2000" b="1">
                  <a:latin typeface="微軟正黑體" panose="020B0604030504040204" pitchFamily="34" charset="-120"/>
                  <a:ea typeface="微軟正黑體" panose="020B0604030504040204" pitchFamily="34" charset="-120"/>
                </a:rPr>
                <a:t>義務</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zh-TW" altLang="en-US" smtClean="0"/>
              <a:t>三、</a:t>
            </a:r>
            <a:r>
              <a:rPr lang="en-US" altLang="zh-TW" smtClean="0"/>
              <a:t>CEDAW</a:t>
            </a:r>
            <a:r>
              <a:rPr lang="zh-TW" altLang="en-US" smtClean="0"/>
              <a:t>條文與一般性建議</a:t>
            </a:r>
          </a:p>
        </p:txBody>
      </p:sp>
      <p:sp>
        <p:nvSpPr>
          <p:cNvPr id="28675" name="內容版面配置區 6"/>
          <p:cNvSpPr>
            <a:spLocks noGrp="1"/>
          </p:cNvSpPr>
          <p:nvPr>
            <p:ph idx="1"/>
          </p:nvPr>
        </p:nvSpPr>
        <p:spPr/>
        <p:txBody>
          <a:bodyPr/>
          <a:lstStyle/>
          <a:p>
            <a:pPr>
              <a:lnSpc>
                <a:spcPct val="120000"/>
              </a:lnSpc>
            </a:pPr>
            <a:r>
              <a:rPr lang="en-US" altLang="zh-TW" sz="2000" b="1" smtClean="0">
                <a:solidFill>
                  <a:srgbClr val="404040"/>
                </a:solidFill>
                <a:latin typeface="微軟正黑體" panose="020B0604030504040204" pitchFamily="34" charset="-120"/>
                <a:ea typeface="微軟正黑體" panose="020B0604030504040204" pitchFamily="34" charset="-120"/>
              </a:rPr>
              <a:t>CEDAW</a:t>
            </a:r>
            <a:r>
              <a:rPr lang="zh-TW" altLang="en-US" sz="2000" b="1" smtClean="0">
                <a:solidFill>
                  <a:srgbClr val="404040"/>
                </a:solidFill>
                <a:latin typeface="微軟正黑體" panose="020B0604030504040204" pitchFamily="34" charset="-120"/>
                <a:ea typeface="微軟正黑體" panose="020B0604030504040204" pitchFamily="34" charset="-120"/>
              </a:rPr>
              <a:t>的運作方式好像一棵樹，公約條文猶如樹幹，而一般性建議猶如分枝，針對新出現的議題解釋並擴大公約的意義。</a:t>
            </a:r>
            <a:r>
              <a:rPr lang="en-US" altLang="zh-TW" sz="2000" smtClean="0">
                <a:solidFill>
                  <a:srgbClr val="404040"/>
                </a:solidFill>
                <a:latin typeface="微軟正黑體" panose="020B0604030504040204" pitchFamily="34" charset="-120"/>
                <a:ea typeface="微軟正黑體" panose="020B0604030504040204" pitchFamily="34" charset="-120"/>
              </a:rPr>
              <a:t>(</a:t>
            </a:r>
            <a:r>
              <a:rPr lang="zh-TW" altLang="en-US" sz="2000" smtClean="0">
                <a:solidFill>
                  <a:srgbClr val="404040"/>
                </a:solidFill>
                <a:latin typeface="微軟正黑體" panose="020B0604030504040204" pitchFamily="34" charset="-120"/>
                <a:ea typeface="微軟正黑體" panose="020B0604030504040204" pitchFamily="34" charset="-120"/>
              </a:rPr>
              <a:t>條文及一般性建議請參考</a:t>
            </a:r>
            <a:r>
              <a:rPr lang="zh-TW" altLang="en-US" sz="2000" smtClean="0">
                <a:solidFill>
                  <a:srgbClr val="404040"/>
                </a:solidFill>
                <a:latin typeface="微軟正黑體" panose="020B0604030504040204" pitchFamily="34" charset="-120"/>
                <a:ea typeface="微軟正黑體" panose="020B0604030504040204" pitchFamily="34" charset="-120"/>
                <a:hlinkClick r:id="rId2" action="ppaction://hlinksldjump"/>
              </a:rPr>
              <a:t>附錄四</a:t>
            </a:r>
            <a:r>
              <a:rPr lang="zh-TW" altLang="en-US" sz="2000" smtClean="0">
                <a:solidFill>
                  <a:srgbClr val="404040"/>
                </a:solidFill>
                <a:latin typeface="微軟正黑體" panose="020B0604030504040204" pitchFamily="34" charset="-120"/>
                <a:ea typeface="微軟正黑體" panose="020B0604030504040204" pitchFamily="34" charset="-120"/>
              </a:rPr>
              <a:t>及</a:t>
            </a:r>
            <a:r>
              <a:rPr lang="zh-TW" altLang="en-US" sz="2000" smtClean="0">
                <a:solidFill>
                  <a:srgbClr val="404040"/>
                </a:solidFill>
                <a:latin typeface="微軟正黑體" panose="020B0604030504040204" pitchFamily="34" charset="-120"/>
                <a:ea typeface="微軟正黑體" panose="020B0604030504040204" pitchFamily="34" charset="-120"/>
                <a:hlinkClick r:id="rId3" action="ppaction://hlinksldjump"/>
              </a:rPr>
              <a:t>附錄五</a:t>
            </a:r>
            <a:r>
              <a:rPr lang="en-US" altLang="zh-TW" sz="2000" smtClean="0">
                <a:solidFill>
                  <a:srgbClr val="404040"/>
                </a:solidFill>
                <a:latin typeface="微軟正黑體" panose="020B0604030504040204" pitchFamily="34" charset="-120"/>
                <a:ea typeface="微軟正黑體" panose="020B0604030504040204" pitchFamily="34" charset="-120"/>
              </a:rPr>
              <a:t>)</a:t>
            </a:r>
          </a:p>
        </p:txBody>
      </p:sp>
      <p:sp>
        <p:nvSpPr>
          <p:cNvPr id="286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F7B0BB6-F35F-4FCE-BC4A-165161E3B845}"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11</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28677" name="Picture 2"/>
          <p:cNvPicPr>
            <a:picLocks noChangeAspect="1" noChangeArrowheads="1"/>
          </p:cNvPicPr>
          <p:nvPr/>
        </p:nvPicPr>
        <p:blipFill>
          <a:blip r:embed="rId4">
            <a:extLst>
              <a:ext uri="{28A0092B-C50C-407E-A947-70E740481C1C}">
                <a14:useLocalDpi xmlns:a14="http://schemas.microsoft.com/office/drawing/2010/main" val="0"/>
              </a:ext>
            </a:extLst>
          </a:blip>
          <a:srcRect l="3810" t="23473" r="4762" b="3345"/>
          <a:stretch>
            <a:fillRect/>
          </a:stretch>
        </p:blipFill>
        <p:spPr bwMode="auto">
          <a:xfrm>
            <a:off x="971550" y="2852738"/>
            <a:ext cx="691356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3"/>
          <p:cNvSpPr>
            <a:spLocks noGrp="1"/>
          </p:cNvSpPr>
          <p:nvPr>
            <p:ph type="title"/>
          </p:nvPr>
        </p:nvSpPr>
        <p:spPr/>
        <p:txBody>
          <a:bodyPr/>
          <a:lstStyle/>
          <a:p>
            <a:r>
              <a:rPr lang="zh-TW" altLang="en-US" smtClean="0"/>
              <a:t>四、暫行特別措施</a:t>
            </a:r>
            <a:r>
              <a:rPr lang="en-US" altLang="zh-TW" sz="2800" smtClean="0"/>
              <a:t>(1/6)</a:t>
            </a:r>
            <a:endParaRPr lang="zh-TW" altLang="en-US" smtClean="0"/>
          </a:p>
        </p:txBody>
      </p:sp>
      <p:sp>
        <p:nvSpPr>
          <p:cNvPr id="2969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2FD404A-E65C-4C93-9824-428EA83CE715}"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12</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nchor="ctr"/>
          <a:lstStyle/>
          <a:p>
            <a:pPr marL="285750" algn="ctr" eaLnBrk="1" hangingPunct="1">
              <a:lnSpc>
                <a:spcPct val="150000"/>
              </a:lnSpc>
              <a:spcBef>
                <a:spcPct val="20000"/>
              </a:spcBef>
              <a:buClr>
                <a:schemeClr val="accent3"/>
              </a:buClr>
              <a:buSzPct val="80000"/>
              <a:defRPr/>
            </a:pPr>
            <a:r>
              <a:rPr kumimoji="0" lang="zh-TW" altLang="en-US" sz="4400" b="1" dirty="0">
                <a:solidFill>
                  <a:prstClr val="black">
                    <a:lumMod val="75000"/>
                    <a:lumOff val="25000"/>
                  </a:prstClr>
                </a:solidFill>
                <a:latin typeface="微軟正黑體" pitchFamily="34" charset="-120"/>
                <a:ea typeface="微軟正黑體" pitchFamily="34" charset="-120"/>
                <a:cs typeface="+mj-cs"/>
              </a:rPr>
              <a:t>為加速實現性別平等，可採取</a:t>
            </a:r>
            <a:r>
              <a:rPr kumimoji="0" lang="zh-TW" altLang="en-US" sz="4400" b="1" dirty="0">
                <a:solidFill>
                  <a:srgbClr val="FF6699"/>
                </a:solidFill>
                <a:latin typeface="微軟正黑體" pitchFamily="34" charset="-120"/>
                <a:ea typeface="微軟正黑體" pitchFamily="34" charset="-120"/>
                <a:cs typeface="+mj-cs"/>
              </a:rPr>
              <a:t>「暫行特別措施」</a:t>
            </a:r>
            <a:endParaRPr kumimoji="0" lang="en-US" altLang="zh-TW" sz="2400" dirty="0">
              <a:solidFill>
                <a:schemeClr val="tx1">
                  <a:lumMod val="65000"/>
                  <a:lumOff val="35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3"/>
          <p:cNvSpPr>
            <a:spLocks noGrp="1"/>
          </p:cNvSpPr>
          <p:nvPr>
            <p:ph type="title"/>
          </p:nvPr>
        </p:nvSpPr>
        <p:spPr/>
        <p:txBody>
          <a:bodyPr/>
          <a:lstStyle/>
          <a:p>
            <a:r>
              <a:rPr lang="zh-TW" altLang="en-US" smtClean="0"/>
              <a:t>四、暫行特別措施</a:t>
            </a:r>
            <a:r>
              <a:rPr lang="en-US" altLang="zh-TW" sz="2800" smtClean="0"/>
              <a:t>(2/6)</a:t>
            </a:r>
            <a:endParaRPr lang="zh-TW" altLang="en-US" smtClean="0"/>
          </a:p>
        </p:txBody>
      </p:sp>
      <p:graphicFrame>
        <p:nvGraphicFramePr>
          <p:cNvPr id="6" name="內容版面配置區 5"/>
          <p:cNvGraphicFramePr>
            <a:graphicFrameLocks noGrp="1"/>
          </p:cNvGraphicFramePr>
          <p:nvPr>
            <p:ph idx="1"/>
          </p:nvPr>
        </p:nvGraphicFramePr>
        <p:xfrm>
          <a:off x="619498" y="2922165"/>
          <a:ext cx="7560839" cy="3933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235FA6A9-3E1D-4C2C-8EE5-5CC8B41E9D5D}"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13</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lstStyle/>
          <a:p>
            <a:pPr marL="342900" indent="-342900" eaLnBrk="1" hangingPunct="1">
              <a:spcBef>
                <a:spcPct val="20000"/>
              </a:spcBef>
              <a:buClr>
                <a:srgbClr val="FF6699"/>
              </a:buClr>
              <a:buSzPct val="80000"/>
              <a:defRPr/>
            </a:pPr>
            <a:r>
              <a:rPr kumimoji="0" lang="zh-TW" altLang="en-US" sz="3200" b="1" dirty="0">
                <a:solidFill>
                  <a:schemeClr val="accent4"/>
                </a:solidFill>
                <a:latin typeface="微軟正黑體" pitchFamily="34" charset="-120"/>
                <a:ea typeface="微軟正黑體" pitchFamily="34" charset="-120"/>
              </a:rPr>
              <a:t> （一）性質與意涵</a:t>
            </a:r>
          </a:p>
          <a:p>
            <a:pPr marL="742950" lvl="1" indent="-285750" eaLnBrk="1" hangingPunct="1">
              <a:spcBef>
                <a:spcPct val="20000"/>
              </a:spcBef>
              <a:buClr>
                <a:schemeClr val="accent3"/>
              </a:buClr>
              <a:buSzPct val="80000"/>
              <a:buFont typeface="Arial" pitchFamily="34" charset="0"/>
              <a:buChar char="►"/>
              <a:defRPr/>
            </a:pPr>
            <a:r>
              <a:rPr kumimoji="0" lang="zh-TW" altLang="en-US" sz="2400" dirty="0">
                <a:solidFill>
                  <a:schemeClr val="tx1">
                    <a:lumMod val="65000"/>
                    <a:lumOff val="35000"/>
                  </a:schemeClr>
                </a:solidFill>
                <a:latin typeface="微軟正黑體" pitchFamily="34" charset="-120"/>
                <a:ea typeface="微軟正黑體" pitchFamily="34" charset="-120"/>
              </a:rPr>
              <a:t>何謂</a:t>
            </a:r>
            <a:r>
              <a:rPr kumimoji="0" lang="zh-TW" altLang="en-US" sz="2400" b="1" dirty="0">
                <a:solidFill>
                  <a:srgbClr val="FF6699"/>
                </a:solidFill>
                <a:latin typeface="微軟正黑體" pitchFamily="34" charset="-120"/>
                <a:ea typeface="微軟正黑體" pitchFamily="34" charset="-120"/>
              </a:rPr>
              <a:t>「暫行特別措施」</a:t>
            </a:r>
            <a:r>
              <a:rPr kumimoji="0" lang="zh-TW" altLang="en-US" sz="2400" dirty="0">
                <a:solidFill>
                  <a:schemeClr val="tx1">
                    <a:lumMod val="65000"/>
                    <a:lumOff val="35000"/>
                  </a:schemeClr>
                </a:solidFill>
                <a:latin typeface="+mn-lt"/>
                <a:ea typeface="微軟正黑體" pitchFamily="34" charset="-120"/>
              </a:rPr>
              <a:t>（</a:t>
            </a:r>
            <a:r>
              <a:rPr kumimoji="0" lang="en-US" altLang="zh-TW" sz="2400" dirty="0">
                <a:solidFill>
                  <a:schemeClr val="tx1">
                    <a:lumMod val="65000"/>
                    <a:lumOff val="35000"/>
                  </a:schemeClr>
                </a:solidFill>
                <a:latin typeface="+mn-lt"/>
                <a:ea typeface="微軟正黑體" pitchFamily="34" charset="-120"/>
              </a:rPr>
              <a:t>Temporary Special Measures, TSM</a:t>
            </a:r>
            <a:r>
              <a:rPr kumimoji="0" lang="zh-TW" altLang="en-US" sz="2400" dirty="0">
                <a:solidFill>
                  <a:schemeClr val="tx1">
                    <a:lumMod val="65000"/>
                    <a:lumOff val="35000"/>
                  </a:schemeClr>
                </a:solidFill>
                <a:latin typeface="+mn-lt"/>
                <a:ea typeface="微軟正黑體" pitchFamily="34" charset="-120"/>
              </a:rPr>
              <a:t>）？</a:t>
            </a:r>
            <a:r>
              <a:rPr kumimoji="0" lang="zh-TW" altLang="en-US" sz="2400" dirty="0">
                <a:solidFill>
                  <a:schemeClr val="tx1">
                    <a:lumMod val="65000"/>
                    <a:lumOff val="35000"/>
                  </a:schemeClr>
                </a:solidFill>
                <a:latin typeface="微軟正黑體" pitchFamily="34" charset="-120"/>
                <a:ea typeface="微軟正黑體" pitchFamily="34" charset="-120"/>
              </a:rPr>
              <a:t>從字面進行「說文解字」可分三個重點：</a:t>
            </a:r>
            <a:endParaRPr kumimoji="0" lang="en-US" altLang="zh-TW" sz="2400" dirty="0">
              <a:solidFill>
                <a:schemeClr val="tx1">
                  <a:lumMod val="65000"/>
                  <a:lumOff val="35000"/>
                </a:schemeClr>
              </a:solidFill>
              <a:latin typeface="微軟正黑體" pitchFamily="34" charset="-120"/>
              <a:ea typeface="微軟正黑體" pitchFamily="34" charset="-120"/>
            </a:endParaRPr>
          </a:p>
        </p:txBody>
      </p:sp>
      <p:grpSp>
        <p:nvGrpSpPr>
          <p:cNvPr id="30726" name="群組 9"/>
          <p:cNvGrpSpPr>
            <a:grpSpLocks/>
          </p:cNvGrpSpPr>
          <p:nvPr/>
        </p:nvGrpSpPr>
        <p:grpSpPr bwMode="auto">
          <a:xfrm>
            <a:off x="6456363" y="6075363"/>
            <a:ext cx="2436812" cy="730250"/>
            <a:chOff x="4762824" y="6515104"/>
            <a:chExt cx="3882772" cy="733241"/>
          </a:xfrm>
        </p:grpSpPr>
        <p:sp>
          <p:nvSpPr>
            <p:cNvPr id="30727" name="文字方塊 8"/>
            <p:cNvSpPr txBox="1">
              <a:spLocks noChangeArrowheads="1"/>
            </p:cNvSpPr>
            <p:nvPr/>
          </p:nvSpPr>
          <p:spPr bwMode="auto">
            <a:xfrm>
              <a:off x="5023361" y="6515104"/>
              <a:ext cx="3622235" cy="73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 typeface="Wingdings 2" panose="05020102010507070707" pitchFamily="18" charset="2"/>
                <a:buNone/>
              </a:pPr>
              <a:r>
                <a:rPr lang="zh-TW" altLang="en-US" sz="1400" b="1">
                  <a:solidFill>
                    <a:srgbClr val="953735"/>
                  </a:solidFill>
                  <a:latin typeface="微軟正黑體" panose="020B0604030504040204" pitchFamily="34" charset="-120"/>
                  <a:ea typeface="微軟正黑體" panose="020B0604030504040204" pitchFamily="34" charset="-120"/>
                </a:rPr>
                <a:t>暫行特別措施相關規定及採行步驟請</a:t>
              </a:r>
              <a:r>
                <a:rPr lang="zh-TW" altLang="zh-TW" sz="1400" b="1">
                  <a:solidFill>
                    <a:srgbClr val="953735"/>
                  </a:solidFill>
                  <a:latin typeface="微軟正黑體" panose="020B0604030504040204" pitchFamily="34" charset="-120"/>
                  <a:ea typeface="微軟正黑體" panose="020B0604030504040204" pitchFamily="34" charset="-120"/>
                </a:rPr>
                <a:t>參閱</a:t>
              </a:r>
              <a:r>
                <a:rPr lang="zh-TW" altLang="en-US" sz="1400" b="1">
                  <a:solidFill>
                    <a:srgbClr val="953735"/>
                  </a:solidFill>
                  <a:latin typeface="微軟正黑體" panose="020B0604030504040204" pitchFamily="34" charset="-120"/>
                  <a:ea typeface="微軟正黑體" panose="020B0604030504040204" pitchFamily="34" charset="-120"/>
                  <a:hlinkClick r:id="rId7" action="ppaction://hlinksldjump"/>
                </a:rPr>
                <a:t>附錄六</a:t>
              </a:r>
              <a:r>
                <a:rPr lang="zh-TW" altLang="en-US" sz="1400" b="1">
                  <a:solidFill>
                    <a:srgbClr val="953735"/>
                  </a:solidFill>
                  <a:latin typeface="微軟正黑體" panose="020B0604030504040204" pitchFamily="34" charset="-120"/>
                  <a:ea typeface="微軟正黑體" panose="020B0604030504040204" pitchFamily="34" charset="-120"/>
                </a:rPr>
                <a:t>及</a:t>
              </a:r>
              <a:r>
                <a:rPr lang="zh-TW" altLang="en-US" sz="1400" b="1">
                  <a:solidFill>
                    <a:srgbClr val="953735"/>
                  </a:solidFill>
                  <a:latin typeface="微軟正黑體" panose="020B0604030504040204" pitchFamily="34" charset="-120"/>
                  <a:ea typeface="微軟正黑體" panose="020B0604030504040204" pitchFamily="34" charset="-120"/>
                  <a:hlinkClick r:id="rId8" action="ppaction://hlinksldjump"/>
                </a:rPr>
                <a:t>附錄七</a:t>
              </a:r>
              <a:endParaRPr lang="zh-TW" altLang="en-US" sz="1400">
                <a:solidFill>
                  <a:srgbClr val="953735"/>
                </a:solidFill>
                <a:latin typeface="微軟正黑體" panose="020B0604030504040204" pitchFamily="34" charset="-120"/>
                <a:ea typeface="微軟正黑體" panose="020B0604030504040204" pitchFamily="34" charset="-120"/>
              </a:endParaRPr>
            </a:p>
          </p:txBody>
        </p:sp>
        <p:sp>
          <p:nvSpPr>
            <p:cNvPr id="10" name="流程圖: 抽選 9"/>
            <p:cNvSpPr/>
            <p:nvPr/>
          </p:nvSpPr>
          <p:spPr bwMode="auto">
            <a:xfrm rot="5400000">
              <a:off x="4912872" y="6555144"/>
              <a:ext cx="123746" cy="229428"/>
            </a:xfrm>
            <a:prstGeom prst="flowChartExtra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kumimoji="0" lang="zh-TW" altLang="en-US" sz="2000"/>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3"/>
          <p:cNvSpPr>
            <a:spLocks noGrp="1"/>
          </p:cNvSpPr>
          <p:nvPr>
            <p:ph type="title"/>
          </p:nvPr>
        </p:nvSpPr>
        <p:spPr/>
        <p:txBody>
          <a:bodyPr/>
          <a:lstStyle/>
          <a:p>
            <a:r>
              <a:rPr lang="zh-TW" altLang="en-US" smtClean="0"/>
              <a:t>四、暫行特別措施</a:t>
            </a:r>
            <a:r>
              <a:rPr lang="en-US" altLang="zh-TW" sz="2800" smtClean="0"/>
              <a:t>(3/6)</a:t>
            </a:r>
            <a:endParaRPr lang="zh-TW" altLang="en-US" smtClean="0"/>
          </a:p>
        </p:txBody>
      </p:sp>
      <p:sp>
        <p:nvSpPr>
          <p:cNvPr id="3174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210D3045-6CBF-478B-97C0-9256F8BD74AE}"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14</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lstStyle/>
          <a:p>
            <a:pPr marL="342900" indent="-342900" eaLnBrk="1" hangingPunct="1">
              <a:spcBef>
                <a:spcPct val="20000"/>
              </a:spcBef>
              <a:buClr>
                <a:srgbClr val="FF6699"/>
              </a:buClr>
              <a:buSzPct val="80000"/>
              <a:defRPr/>
            </a:pPr>
            <a:r>
              <a:rPr kumimoji="0" lang="zh-TW" altLang="en-US" sz="3200" b="1" dirty="0">
                <a:solidFill>
                  <a:schemeClr val="accent4"/>
                </a:solidFill>
                <a:latin typeface="微軟正黑體" pitchFamily="34" charset="-120"/>
                <a:ea typeface="微軟正黑體" pitchFamily="34" charset="-120"/>
              </a:rPr>
              <a:t> （二）類型</a:t>
            </a:r>
          </a:p>
        </p:txBody>
      </p:sp>
      <p:graphicFrame>
        <p:nvGraphicFramePr>
          <p:cNvPr id="6" name="資料庫圖表 5"/>
          <p:cNvGraphicFramePr/>
          <p:nvPr/>
        </p:nvGraphicFramePr>
        <p:xfrm>
          <a:off x="619498" y="2245977"/>
          <a:ext cx="8136904" cy="4044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3"/>
          <p:cNvSpPr>
            <a:spLocks noGrp="1"/>
          </p:cNvSpPr>
          <p:nvPr>
            <p:ph type="title"/>
          </p:nvPr>
        </p:nvSpPr>
        <p:spPr/>
        <p:txBody>
          <a:bodyPr/>
          <a:lstStyle/>
          <a:p>
            <a:r>
              <a:rPr lang="zh-TW" altLang="en-US" smtClean="0"/>
              <a:t>四、暫行特別措施</a:t>
            </a:r>
            <a:r>
              <a:rPr lang="en-US" altLang="zh-TW" sz="2800" smtClean="0"/>
              <a:t>(4/6)</a:t>
            </a:r>
            <a:endParaRPr lang="zh-TW" altLang="en-US" smtClean="0"/>
          </a:p>
        </p:txBody>
      </p:sp>
      <p:sp>
        <p:nvSpPr>
          <p:cNvPr id="327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42DF93F-2D09-45F8-AA64-D4B6DB007202}"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15</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lstStyle/>
          <a:p>
            <a:pPr marL="342900" indent="-342900" eaLnBrk="1" hangingPunct="1">
              <a:spcBef>
                <a:spcPct val="20000"/>
              </a:spcBef>
              <a:buClr>
                <a:srgbClr val="FF6699"/>
              </a:buClr>
              <a:buSzPct val="80000"/>
              <a:defRPr/>
            </a:pPr>
            <a:r>
              <a:rPr kumimoji="0" lang="zh-TW" altLang="en-US" sz="3200" b="1" dirty="0">
                <a:solidFill>
                  <a:schemeClr val="accent4"/>
                </a:solidFill>
                <a:latin typeface="微軟正黑體" pitchFamily="34" charset="-120"/>
                <a:ea typeface="微軟正黑體" pitchFamily="34" charset="-120"/>
              </a:rPr>
              <a:t> （三）案例１</a:t>
            </a:r>
            <a:endParaRPr kumimoji="0" lang="en-US" altLang="zh-TW" sz="3200" b="1" dirty="0">
              <a:solidFill>
                <a:schemeClr val="accent4"/>
              </a:solidFill>
              <a:latin typeface="微軟正黑體" pitchFamily="34" charset="-120"/>
              <a:ea typeface="微軟正黑體" pitchFamily="34" charset="-120"/>
            </a:endParaRPr>
          </a:p>
          <a:p>
            <a:pPr marL="800100" lvl="1" indent="-342900" eaLnBrk="1" hangingPunct="1">
              <a:lnSpc>
                <a:spcPct val="120000"/>
              </a:lnSpc>
              <a:spcBef>
                <a:spcPct val="20000"/>
              </a:spcBef>
              <a:buClr>
                <a:schemeClr val="accent3"/>
              </a:buClr>
              <a:buSzPct val="80000"/>
              <a:buFont typeface="Arial" pitchFamily="34" charset="0"/>
              <a:buChar char="►"/>
              <a:defRPr/>
            </a:pPr>
            <a:r>
              <a:rPr lang="zh-TW" altLang="en-US" sz="2400" dirty="0">
                <a:solidFill>
                  <a:schemeClr val="tx1">
                    <a:lumMod val="75000"/>
                    <a:lumOff val="25000"/>
                  </a:schemeClr>
                </a:solidFill>
                <a:latin typeface="微軟正黑體" pitchFamily="34" charset="-120"/>
                <a:ea typeface="微軟正黑體" pitchFamily="34" charset="-120"/>
              </a:rPr>
              <a:t>我國各級民意代表部分，即是採用</a:t>
            </a:r>
            <a:r>
              <a:rPr lang="zh-TW" altLang="en-US" sz="2400" b="1" dirty="0">
                <a:solidFill>
                  <a:srgbClr val="FF6699"/>
                </a:solidFill>
                <a:latin typeface="微軟正黑體" pitchFamily="34" charset="-120"/>
                <a:ea typeface="微軟正黑體" pitchFamily="34" charset="-120"/>
              </a:rPr>
              <a:t>「設定配額比例」</a:t>
            </a:r>
            <a:r>
              <a:rPr lang="zh-TW" altLang="en-US" sz="2400" dirty="0">
                <a:solidFill>
                  <a:schemeClr val="tx1">
                    <a:lumMod val="75000"/>
                    <a:lumOff val="25000"/>
                  </a:schemeClr>
                </a:solidFill>
                <a:latin typeface="微軟正黑體" pitchFamily="34" charset="-120"/>
                <a:ea typeface="微軟正黑體" pitchFamily="34" charset="-120"/>
              </a:rPr>
              <a:t>之措施確保女性在各級民意代表的當選比例。</a:t>
            </a:r>
            <a:endParaRPr lang="en-US" altLang="zh-TW" sz="2400" dirty="0">
              <a:solidFill>
                <a:schemeClr val="tx1">
                  <a:lumMod val="75000"/>
                  <a:lumOff val="25000"/>
                </a:schemeClr>
              </a:solidFill>
              <a:latin typeface="微軟正黑體" pitchFamily="34" charset="-120"/>
              <a:ea typeface="微軟正黑體" pitchFamily="34" charset="-120"/>
            </a:endParaRPr>
          </a:p>
          <a:p>
            <a:pPr marL="800100" lvl="1" indent="-342900" eaLnBrk="1" hangingPunct="1">
              <a:lnSpc>
                <a:spcPct val="120000"/>
              </a:lnSpc>
              <a:spcBef>
                <a:spcPct val="20000"/>
              </a:spcBef>
              <a:buClr>
                <a:schemeClr val="accent3"/>
              </a:buClr>
              <a:buSzPct val="80000"/>
              <a:buFont typeface="Arial" pitchFamily="34" charset="0"/>
              <a:buChar char="►"/>
              <a:defRPr/>
            </a:pPr>
            <a:r>
              <a:rPr lang="zh-TW" altLang="en-US" sz="2400" dirty="0">
                <a:solidFill>
                  <a:schemeClr val="tx1">
                    <a:lumMod val="75000"/>
                    <a:lumOff val="25000"/>
                  </a:schemeClr>
                </a:solidFill>
                <a:latin typeface="微軟正黑體" pitchFamily="34" charset="-120"/>
                <a:ea typeface="微軟正黑體" pitchFamily="34" charset="-120"/>
              </a:rPr>
              <a:t>除了在我國</a:t>
            </a:r>
            <a:r>
              <a:rPr lang="en-US" altLang="zh-TW" sz="2400" b="1" dirty="0">
                <a:solidFill>
                  <a:srgbClr val="FF6699"/>
                </a:solidFill>
                <a:latin typeface="微軟正黑體" pitchFamily="34" charset="-120"/>
                <a:ea typeface="微軟正黑體" pitchFamily="34" charset="-120"/>
              </a:rPr>
              <a:t>《</a:t>
            </a:r>
            <a:r>
              <a:rPr lang="zh-TW" altLang="en-US" sz="2400" b="1" dirty="0">
                <a:solidFill>
                  <a:srgbClr val="FF6699"/>
                </a:solidFill>
                <a:latin typeface="微軟正黑體" pitchFamily="34" charset="-120"/>
                <a:ea typeface="微軟正黑體" pitchFamily="34" charset="-120"/>
              </a:rPr>
              <a:t>憲法</a:t>
            </a:r>
            <a:r>
              <a:rPr lang="en-US" altLang="zh-TW" sz="2400" b="1" dirty="0">
                <a:solidFill>
                  <a:srgbClr val="FF6699"/>
                </a:solidFill>
                <a:latin typeface="微軟正黑體" pitchFamily="34" charset="-120"/>
                <a:ea typeface="微軟正黑體" pitchFamily="34" charset="-120"/>
              </a:rPr>
              <a:t>》</a:t>
            </a:r>
            <a:r>
              <a:rPr lang="zh-TW" altLang="en-US" sz="2400" dirty="0">
                <a:solidFill>
                  <a:schemeClr val="tx1">
                    <a:lumMod val="75000"/>
                    <a:lumOff val="25000"/>
                  </a:schemeClr>
                </a:solidFill>
                <a:latin typeface="微軟正黑體" pitchFamily="34" charset="-120"/>
                <a:ea typeface="微軟正黑體" pitchFamily="34" charset="-120"/>
              </a:rPr>
              <a:t>及</a:t>
            </a:r>
            <a:r>
              <a:rPr lang="en-US" altLang="zh-TW" sz="2400" b="1" dirty="0">
                <a:solidFill>
                  <a:srgbClr val="FF6699"/>
                </a:solidFill>
                <a:latin typeface="微軟正黑體" pitchFamily="34" charset="-120"/>
                <a:ea typeface="微軟正黑體" pitchFamily="34" charset="-120"/>
              </a:rPr>
              <a:t>《</a:t>
            </a:r>
            <a:r>
              <a:rPr lang="zh-TW" altLang="en-US" sz="2400" b="1" dirty="0">
                <a:solidFill>
                  <a:srgbClr val="FF6699"/>
                </a:solidFill>
                <a:latin typeface="微軟正黑體" pitchFamily="34" charset="-120"/>
                <a:ea typeface="微軟正黑體" pitchFamily="34" charset="-120"/>
              </a:rPr>
              <a:t>憲法增修條文</a:t>
            </a:r>
            <a:r>
              <a:rPr lang="en-US" altLang="zh-TW" sz="2400" b="1" dirty="0">
                <a:solidFill>
                  <a:srgbClr val="FF6699"/>
                </a:solidFill>
                <a:latin typeface="微軟正黑體" pitchFamily="34" charset="-120"/>
                <a:ea typeface="微軟正黑體" pitchFamily="34" charset="-120"/>
              </a:rPr>
              <a:t>》</a:t>
            </a:r>
            <a:r>
              <a:rPr lang="zh-TW" altLang="en-US" sz="2400" dirty="0">
                <a:solidFill>
                  <a:schemeClr val="tx1">
                    <a:lumMod val="75000"/>
                    <a:lumOff val="25000"/>
                  </a:schemeClr>
                </a:solidFill>
                <a:latin typeface="微軟正黑體" pitchFamily="34" charset="-120"/>
                <a:ea typeface="微軟正黑體" pitchFamily="34" charset="-120"/>
              </a:rPr>
              <a:t>中明訂不分區立法委員之當選比例外，在</a:t>
            </a:r>
            <a:r>
              <a:rPr lang="en-US" altLang="zh-TW" sz="2400" b="1" dirty="0">
                <a:solidFill>
                  <a:srgbClr val="FF6699"/>
                </a:solidFill>
                <a:latin typeface="微軟正黑體" pitchFamily="34" charset="-120"/>
                <a:ea typeface="微軟正黑體" pitchFamily="34" charset="-120"/>
              </a:rPr>
              <a:t>《</a:t>
            </a:r>
            <a:r>
              <a:rPr lang="zh-TW" altLang="en-US" sz="2400" b="1" dirty="0">
                <a:solidFill>
                  <a:srgbClr val="FF6699"/>
                </a:solidFill>
                <a:latin typeface="微軟正黑體" pitchFamily="34" charset="-120"/>
                <a:ea typeface="微軟正黑體" pitchFamily="34" charset="-120"/>
              </a:rPr>
              <a:t>地方制度法</a:t>
            </a:r>
            <a:r>
              <a:rPr lang="en-US" altLang="zh-TW" sz="2400" b="1" dirty="0">
                <a:solidFill>
                  <a:srgbClr val="FF6699"/>
                </a:solidFill>
                <a:latin typeface="微軟正黑體" pitchFamily="34" charset="-120"/>
                <a:ea typeface="微軟正黑體" pitchFamily="34" charset="-120"/>
              </a:rPr>
              <a:t>》</a:t>
            </a:r>
            <a:r>
              <a:rPr lang="zh-TW" altLang="en-US" sz="2400" dirty="0">
                <a:solidFill>
                  <a:schemeClr val="tx1">
                    <a:lumMod val="75000"/>
                    <a:lumOff val="25000"/>
                  </a:schemeClr>
                </a:solidFill>
                <a:latin typeface="微軟正黑體" pitchFamily="34" charset="-120"/>
                <a:ea typeface="微軟正黑體" pitchFamily="34" charset="-120"/>
              </a:rPr>
              <a:t>中也明訂縣</a:t>
            </a:r>
            <a:r>
              <a:rPr lang="en-US" altLang="zh-TW" sz="2400" dirty="0">
                <a:solidFill>
                  <a:schemeClr val="tx1">
                    <a:lumMod val="75000"/>
                    <a:lumOff val="25000"/>
                  </a:schemeClr>
                </a:solidFill>
                <a:latin typeface="微軟正黑體" pitchFamily="34" charset="-120"/>
                <a:ea typeface="微軟正黑體" pitchFamily="34" charset="-120"/>
              </a:rPr>
              <a:t>(</a:t>
            </a:r>
            <a:r>
              <a:rPr lang="zh-TW" altLang="en-US" sz="2400" dirty="0">
                <a:solidFill>
                  <a:schemeClr val="tx1">
                    <a:lumMod val="75000"/>
                    <a:lumOff val="25000"/>
                  </a:schemeClr>
                </a:solidFill>
                <a:latin typeface="微軟正黑體" pitchFamily="34" charset="-120"/>
                <a:ea typeface="微軟正黑體" pitchFamily="34" charset="-120"/>
              </a:rPr>
              <a:t>市</a:t>
            </a:r>
            <a:r>
              <a:rPr lang="en-US" altLang="zh-TW" sz="2400" dirty="0">
                <a:solidFill>
                  <a:schemeClr val="tx1">
                    <a:lumMod val="75000"/>
                    <a:lumOff val="25000"/>
                  </a:schemeClr>
                </a:solidFill>
                <a:latin typeface="微軟正黑體" pitchFamily="34" charset="-120"/>
                <a:ea typeface="微軟正黑體" pitchFamily="34" charset="-120"/>
              </a:rPr>
              <a:t>)</a:t>
            </a:r>
            <a:r>
              <a:rPr lang="zh-TW" altLang="en-US" sz="2400" dirty="0">
                <a:solidFill>
                  <a:schemeClr val="tx1">
                    <a:lumMod val="75000"/>
                    <a:lumOff val="25000"/>
                  </a:schemeClr>
                </a:solidFill>
                <a:latin typeface="微軟正黑體" pitchFamily="34" charset="-120"/>
                <a:ea typeface="微軟正黑體" pitchFamily="34" charset="-120"/>
              </a:rPr>
              <a:t>議員、鄉（鎮、市）民代每</a:t>
            </a:r>
            <a:r>
              <a:rPr lang="en-US" altLang="zh-TW" sz="2400" dirty="0">
                <a:solidFill>
                  <a:schemeClr val="tx1">
                    <a:lumMod val="75000"/>
                    <a:lumOff val="25000"/>
                  </a:schemeClr>
                </a:solidFill>
                <a:latin typeface="微軟正黑體" pitchFamily="34" charset="-120"/>
                <a:ea typeface="微軟正黑體" pitchFamily="34" charset="-120"/>
              </a:rPr>
              <a:t>4</a:t>
            </a:r>
            <a:r>
              <a:rPr lang="zh-TW" altLang="en-US" sz="2400" dirty="0">
                <a:solidFill>
                  <a:schemeClr val="tx1">
                    <a:lumMod val="75000"/>
                    <a:lumOff val="25000"/>
                  </a:schemeClr>
                </a:solidFill>
                <a:latin typeface="微軟正黑體" pitchFamily="34" charset="-120"/>
                <a:ea typeface="微軟正黑體" pitchFamily="34" charset="-120"/>
              </a:rPr>
              <a:t>人應有婦女當選名額</a:t>
            </a:r>
            <a:r>
              <a:rPr lang="en-US" altLang="zh-TW" sz="2400" dirty="0">
                <a:solidFill>
                  <a:schemeClr val="tx1">
                    <a:lumMod val="75000"/>
                    <a:lumOff val="25000"/>
                  </a:schemeClr>
                </a:solidFill>
                <a:latin typeface="微軟正黑體" pitchFamily="34" charset="-120"/>
                <a:ea typeface="微軟正黑體" pitchFamily="34" charset="-120"/>
              </a:rPr>
              <a:t>1</a:t>
            </a:r>
            <a:r>
              <a:rPr lang="zh-TW" altLang="en-US" sz="2400" dirty="0">
                <a:solidFill>
                  <a:schemeClr val="tx1">
                    <a:lumMod val="75000"/>
                    <a:lumOff val="25000"/>
                  </a:schemeClr>
                </a:solidFill>
                <a:latin typeface="微軟正黑體" pitchFamily="34" charset="-120"/>
                <a:ea typeface="微軟正黑體" pitchFamily="34" charset="-120"/>
              </a:rPr>
              <a:t>人，以期提升女性在各級民意代表的當選比例。</a:t>
            </a:r>
            <a:endParaRPr kumimoji="0" lang="zh-TW" altLang="en-US" sz="2400" b="1" dirty="0">
              <a:solidFill>
                <a:schemeClr val="tx1">
                  <a:lumMod val="75000"/>
                  <a:lumOff val="25000"/>
                </a:schemeClr>
              </a:solidFill>
              <a:latin typeface="微軟正黑體" pitchFamily="34" charset="-120"/>
              <a:ea typeface="微軟正黑體" pitchFamily="34" charset="-120"/>
            </a:endParaRPr>
          </a:p>
        </p:txBody>
      </p:sp>
      <p:grpSp>
        <p:nvGrpSpPr>
          <p:cNvPr id="32773" name="群組 20"/>
          <p:cNvGrpSpPr>
            <a:grpSpLocks/>
          </p:cNvGrpSpPr>
          <p:nvPr/>
        </p:nvGrpSpPr>
        <p:grpSpPr bwMode="auto">
          <a:xfrm>
            <a:off x="5651500" y="5176838"/>
            <a:ext cx="2952750" cy="1636712"/>
            <a:chOff x="5004048" y="5048801"/>
            <a:chExt cx="2952328" cy="1636311"/>
          </a:xfrm>
        </p:grpSpPr>
        <p:grpSp>
          <p:nvGrpSpPr>
            <p:cNvPr id="32774" name="群組 11"/>
            <p:cNvGrpSpPr>
              <a:grpSpLocks/>
            </p:cNvGrpSpPr>
            <p:nvPr/>
          </p:nvGrpSpPr>
          <p:grpSpPr bwMode="auto">
            <a:xfrm>
              <a:off x="5004048" y="5059512"/>
              <a:ext cx="1143000" cy="1625600"/>
              <a:chOff x="4379726" y="5018088"/>
              <a:chExt cx="1143000" cy="1625600"/>
            </a:xfrm>
          </p:grpSpPr>
          <p:pic>
            <p:nvPicPr>
              <p:cNvPr id="2" name="Picture 6" descr="D:\02性平各項交辦事項\1050800_CEDAW教育訓練教材\簡報icon\toilet_men.png"/>
              <p:cNvPicPr>
                <a:picLocks noChangeAspect="1" noChangeArrowheads="1"/>
              </p:cNvPicPr>
              <p:nvPr/>
            </p:nvPicPr>
            <p:blipFill>
              <a:blip r:embed="rId2" cstate="print">
                <a:duotone>
                  <a:schemeClr val="accent1">
                    <a:shade val="45000"/>
                    <a:satMod val="135000"/>
                  </a:schemeClr>
                  <a:prstClr val="white"/>
                </a:duotone>
                <a:lum bright="30000"/>
              </a:blip>
              <a:srcRect/>
              <a:stretch>
                <a:fillRect/>
              </a:stretch>
            </p:blipFill>
            <p:spPr bwMode="auto">
              <a:xfrm>
                <a:off x="4379726" y="5018088"/>
                <a:ext cx="1143000" cy="1625600"/>
              </a:xfrm>
              <a:prstGeom prst="rect">
                <a:avLst/>
              </a:prstGeom>
              <a:noFill/>
            </p:spPr>
          </p:pic>
          <p:pic>
            <p:nvPicPr>
              <p:cNvPr id="32785" name="Picture 9" descr="C:\Users\rabbittzc\AppData\Local\Microsoft\Windows\Temporary Internet Files\Content.IE5\DHCOQ36G\200px-Vote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233" y="5077233"/>
                <a:ext cx="232420" cy="23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5" name="群組 12"/>
            <p:cNvGrpSpPr>
              <a:grpSpLocks/>
            </p:cNvGrpSpPr>
            <p:nvPr/>
          </p:nvGrpSpPr>
          <p:grpSpPr bwMode="auto">
            <a:xfrm>
              <a:off x="5662006" y="5048801"/>
              <a:ext cx="1143000" cy="1625600"/>
              <a:chOff x="4379726" y="5018088"/>
              <a:chExt cx="1143000" cy="1625600"/>
            </a:xfrm>
          </p:grpSpPr>
          <p:pic>
            <p:nvPicPr>
              <p:cNvPr id="14" name="Picture 6" descr="D:\02性平各項交辦事項\1050800_CEDAW教育訓練教材\簡報icon\toilet_men.png"/>
              <p:cNvPicPr>
                <a:picLocks noChangeAspect="1" noChangeArrowheads="1"/>
              </p:cNvPicPr>
              <p:nvPr/>
            </p:nvPicPr>
            <p:blipFill>
              <a:blip r:embed="rId2" cstate="print">
                <a:duotone>
                  <a:schemeClr val="accent1">
                    <a:shade val="45000"/>
                    <a:satMod val="135000"/>
                  </a:schemeClr>
                  <a:prstClr val="white"/>
                </a:duotone>
                <a:lum bright="30000"/>
              </a:blip>
              <a:srcRect/>
              <a:stretch>
                <a:fillRect/>
              </a:stretch>
            </p:blipFill>
            <p:spPr bwMode="auto">
              <a:xfrm>
                <a:off x="4379726" y="5018088"/>
                <a:ext cx="1143000" cy="1625600"/>
              </a:xfrm>
              <a:prstGeom prst="rect">
                <a:avLst/>
              </a:prstGeom>
              <a:noFill/>
            </p:spPr>
          </p:pic>
          <p:pic>
            <p:nvPicPr>
              <p:cNvPr id="32783" name="Picture 9" descr="C:\Users\rabbittzc\AppData\Local\Microsoft\Windows\Temporary Internet Files\Content.IE5\DHCOQ36G\200px-Vote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4233" y="5077233"/>
                <a:ext cx="232420" cy="23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6" name="群組 15"/>
            <p:cNvGrpSpPr>
              <a:grpSpLocks/>
            </p:cNvGrpSpPr>
            <p:nvPr/>
          </p:nvGrpSpPr>
          <p:grpSpPr bwMode="auto">
            <a:xfrm>
              <a:off x="6310078" y="5054600"/>
              <a:ext cx="1143000" cy="1625600"/>
              <a:chOff x="4379726" y="5018088"/>
              <a:chExt cx="1143000" cy="1625600"/>
            </a:xfrm>
          </p:grpSpPr>
          <p:pic>
            <p:nvPicPr>
              <p:cNvPr id="17" name="Picture 6" descr="D:\02性平各項交辦事項\1050800_CEDAW教育訓練教材\簡報icon\toilet_men.png"/>
              <p:cNvPicPr>
                <a:picLocks noChangeAspect="1" noChangeArrowheads="1"/>
              </p:cNvPicPr>
              <p:nvPr/>
            </p:nvPicPr>
            <p:blipFill>
              <a:blip r:embed="rId2" cstate="print">
                <a:duotone>
                  <a:schemeClr val="accent1">
                    <a:shade val="45000"/>
                    <a:satMod val="135000"/>
                  </a:schemeClr>
                  <a:prstClr val="white"/>
                </a:duotone>
                <a:lum bright="30000"/>
              </a:blip>
              <a:srcRect/>
              <a:stretch>
                <a:fillRect/>
              </a:stretch>
            </p:blipFill>
            <p:spPr bwMode="auto">
              <a:xfrm>
                <a:off x="4379726" y="5018088"/>
                <a:ext cx="1143000" cy="1625600"/>
              </a:xfrm>
              <a:prstGeom prst="rect">
                <a:avLst/>
              </a:prstGeom>
              <a:noFill/>
            </p:spPr>
          </p:pic>
          <p:pic>
            <p:nvPicPr>
              <p:cNvPr id="32781" name="Picture 9" descr="C:\Users\rabbittzc\AppData\Local\Microsoft\Windows\Temporary Internet Files\Content.IE5\DHCOQ36G\200px-Vote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282" y="5077233"/>
                <a:ext cx="232420" cy="23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7" name="群組 19"/>
            <p:cNvGrpSpPr>
              <a:grpSpLocks/>
            </p:cNvGrpSpPr>
            <p:nvPr/>
          </p:nvGrpSpPr>
          <p:grpSpPr bwMode="auto">
            <a:xfrm>
              <a:off x="7219776" y="5085184"/>
              <a:ext cx="736600" cy="1553592"/>
              <a:chOff x="7219776" y="5085184"/>
              <a:chExt cx="736600" cy="1553592"/>
            </a:xfrm>
          </p:grpSpPr>
          <p:pic>
            <p:nvPicPr>
              <p:cNvPr id="4" name="Picture 7" descr="D:\02性平各項交辦事項\1050800_CEDAW教育訓練教材\簡報icon\toilet_women.png"/>
              <p:cNvPicPr>
                <a:picLocks noChangeAspect="1" noChangeArrowheads="1"/>
              </p:cNvPicPr>
              <p:nvPr/>
            </p:nvPicPr>
            <p:blipFill>
              <a:blip r:embed="rId4" cstate="print">
                <a:duotone>
                  <a:schemeClr val="accent4">
                    <a:shade val="45000"/>
                    <a:satMod val="135000"/>
                  </a:schemeClr>
                  <a:prstClr val="white"/>
                </a:duotone>
                <a:lum bright="30000"/>
              </a:blip>
              <a:srcRect/>
              <a:stretch>
                <a:fillRect/>
              </a:stretch>
            </p:blipFill>
            <p:spPr bwMode="auto">
              <a:xfrm>
                <a:off x="7219776" y="5085184"/>
                <a:ext cx="736600" cy="1553592"/>
              </a:xfrm>
              <a:prstGeom prst="rect">
                <a:avLst/>
              </a:prstGeom>
              <a:noFill/>
            </p:spPr>
          </p:pic>
          <p:pic>
            <p:nvPicPr>
              <p:cNvPr id="32779" name="Picture 9" descr="C:\Users\rabbittzc\AppData\Local\Microsoft\Windows\Temporary Internet Files\Content.IE5\DHCOQ36G\200px-Vote1.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097" y="5097059"/>
                <a:ext cx="232420" cy="23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3"/>
          <p:cNvSpPr>
            <a:spLocks noGrp="1"/>
          </p:cNvSpPr>
          <p:nvPr>
            <p:ph type="title"/>
          </p:nvPr>
        </p:nvSpPr>
        <p:spPr/>
        <p:txBody>
          <a:bodyPr/>
          <a:lstStyle/>
          <a:p>
            <a:r>
              <a:rPr lang="zh-TW" altLang="en-US" smtClean="0"/>
              <a:t>四、暫行特別措施</a:t>
            </a:r>
            <a:r>
              <a:rPr lang="en-US" altLang="zh-TW" sz="2800" smtClean="0"/>
              <a:t>(5/6)</a:t>
            </a:r>
            <a:endParaRPr lang="zh-TW" altLang="en-US" smtClean="0"/>
          </a:p>
        </p:txBody>
      </p:sp>
      <p:sp>
        <p:nvSpPr>
          <p:cNvPr id="33795"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1379F74-95E7-463E-A1D8-97588CCA16BA}"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16</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lstStyle/>
          <a:p>
            <a:pPr marL="800100" lvl="1" indent="-342900" eaLnBrk="1" hangingPunct="1">
              <a:lnSpc>
                <a:spcPct val="150000"/>
              </a:lnSpc>
              <a:spcBef>
                <a:spcPts val="1200"/>
              </a:spcBef>
              <a:buClr>
                <a:schemeClr val="accent3"/>
              </a:buClr>
              <a:buSzPct val="80000"/>
              <a:buFont typeface="Arial" pitchFamily="34" charset="0"/>
              <a:buChar char="►"/>
              <a:defRPr/>
            </a:pPr>
            <a:r>
              <a:rPr lang="zh-TW" altLang="en-US" sz="2400" b="1" dirty="0">
                <a:solidFill>
                  <a:schemeClr val="tx1">
                    <a:lumMod val="75000"/>
                    <a:lumOff val="25000"/>
                  </a:schemeClr>
                </a:solidFill>
                <a:latin typeface="微軟正黑體" pitchFamily="34" charset="-120"/>
                <a:ea typeface="微軟正黑體" pitchFamily="34" charset="-120"/>
              </a:rPr>
              <a:t>立法委員女性比率</a:t>
            </a:r>
            <a:r>
              <a:rPr lang="en-US" altLang="zh-TW" sz="2400" dirty="0">
                <a:solidFill>
                  <a:schemeClr val="tx1">
                    <a:lumMod val="75000"/>
                    <a:lumOff val="25000"/>
                  </a:schemeClr>
                </a:solidFill>
                <a:latin typeface="微軟正黑體" pitchFamily="34" charset="-120"/>
                <a:ea typeface="微軟正黑體" pitchFamily="34" charset="-120"/>
              </a:rPr>
              <a:t/>
            </a:r>
            <a:br>
              <a:rPr lang="en-US" altLang="zh-TW" sz="2400" dirty="0">
                <a:solidFill>
                  <a:schemeClr val="tx1">
                    <a:lumMod val="75000"/>
                    <a:lumOff val="25000"/>
                  </a:schemeClr>
                </a:solidFill>
                <a:latin typeface="微軟正黑體" pitchFamily="34" charset="-120"/>
                <a:ea typeface="微軟正黑體" pitchFamily="34" charset="-120"/>
              </a:rPr>
            </a:br>
            <a:r>
              <a:rPr lang="en-US" altLang="zh-TW" sz="2400" dirty="0">
                <a:solidFill>
                  <a:schemeClr val="tx1">
                    <a:lumMod val="75000"/>
                    <a:lumOff val="25000"/>
                  </a:schemeClr>
                </a:solidFill>
                <a:latin typeface="微軟正黑體" pitchFamily="34" charset="-120"/>
                <a:ea typeface="微軟正黑體" pitchFamily="34" charset="-120"/>
              </a:rPr>
              <a:t>2016</a:t>
            </a:r>
            <a:r>
              <a:rPr lang="zh-TW" altLang="en-US" sz="2400" dirty="0">
                <a:solidFill>
                  <a:schemeClr val="tx1">
                    <a:lumMod val="75000"/>
                    <a:lumOff val="25000"/>
                  </a:schemeClr>
                </a:solidFill>
                <a:latin typeface="微軟正黑體" pitchFamily="34" charset="-120"/>
                <a:ea typeface="微軟正黑體" pitchFamily="34" charset="-120"/>
              </a:rPr>
              <a:t>年第</a:t>
            </a:r>
            <a:r>
              <a:rPr lang="en-US" altLang="zh-TW" sz="2400" dirty="0">
                <a:solidFill>
                  <a:schemeClr val="tx1">
                    <a:lumMod val="75000"/>
                    <a:lumOff val="25000"/>
                  </a:schemeClr>
                </a:solidFill>
                <a:latin typeface="微軟正黑體" pitchFamily="34" charset="-120"/>
                <a:ea typeface="微軟正黑體" pitchFamily="34" charset="-120"/>
              </a:rPr>
              <a:t>9</a:t>
            </a:r>
            <a:r>
              <a:rPr lang="zh-TW" altLang="en-US" sz="2400" dirty="0">
                <a:solidFill>
                  <a:schemeClr val="tx1">
                    <a:lumMod val="75000"/>
                    <a:lumOff val="25000"/>
                  </a:schemeClr>
                </a:solidFill>
                <a:latin typeface="微軟正黑體" pitchFamily="34" charset="-120"/>
                <a:ea typeface="微軟正黑體" pitchFamily="34" charset="-120"/>
              </a:rPr>
              <a:t>屆立法委員女性比率為</a:t>
            </a:r>
            <a:r>
              <a:rPr lang="en-US" altLang="zh-TW" sz="2400" dirty="0">
                <a:solidFill>
                  <a:schemeClr val="tx1">
                    <a:lumMod val="75000"/>
                    <a:lumOff val="25000"/>
                  </a:schemeClr>
                </a:solidFill>
                <a:latin typeface="微軟正黑體" pitchFamily="34" charset="-120"/>
                <a:ea typeface="微軟正黑體" pitchFamily="34" charset="-120"/>
              </a:rPr>
              <a:t>38.05%</a:t>
            </a:r>
            <a:r>
              <a:rPr lang="zh-TW" altLang="en-US" sz="2400" dirty="0">
                <a:solidFill>
                  <a:schemeClr val="tx1">
                    <a:lumMod val="75000"/>
                    <a:lumOff val="25000"/>
                  </a:schemeClr>
                </a:solidFill>
                <a:latin typeface="微軟正黑體" pitchFamily="34" charset="-120"/>
                <a:ea typeface="微軟正黑體" pitchFamily="34" charset="-120"/>
              </a:rPr>
              <a:t>，為歷屆最高，顯示女性政治參與比率逐步提升。 </a:t>
            </a:r>
          </a:p>
        </p:txBody>
      </p:sp>
      <p:graphicFrame>
        <p:nvGraphicFramePr>
          <p:cNvPr id="5" name="內容版面配置區 4"/>
          <p:cNvGraphicFramePr>
            <a:graphicFrameLocks noGrp="1"/>
          </p:cNvGraphicFramePr>
          <p:nvPr>
            <p:ph idx="1"/>
          </p:nvPr>
        </p:nvGraphicFramePr>
        <p:xfrm>
          <a:off x="1403648" y="3645024"/>
          <a:ext cx="7344816" cy="309634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3"/>
          <p:cNvSpPr>
            <a:spLocks noGrp="1"/>
          </p:cNvSpPr>
          <p:nvPr>
            <p:ph type="title"/>
          </p:nvPr>
        </p:nvSpPr>
        <p:spPr/>
        <p:txBody>
          <a:bodyPr/>
          <a:lstStyle/>
          <a:p>
            <a:r>
              <a:rPr lang="zh-TW" altLang="en-US" smtClean="0"/>
              <a:t>四、暫行特別措施</a:t>
            </a:r>
            <a:r>
              <a:rPr lang="en-US" altLang="zh-TW" sz="2800" smtClean="0"/>
              <a:t>(6/6)</a:t>
            </a:r>
            <a:endParaRPr lang="zh-TW" altLang="en-US" smtClean="0"/>
          </a:p>
        </p:txBody>
      </p:sp>
      <p:sp>
        <p:nvSpPr>
          <p:cNvPr id="3481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D1F7AC3-4D71-4643-8B83-0D999B3A5FC5}"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17</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353425" cy="4525963"/>
          </a:xfrm>
          <a:prstGeom prst="rect">
            <a:avLst/>
          </a:prstGeom>
          <a:noFill/>
          <a:ln w="9525">
            <a:noFill/>
            <a:miter lim="800000"/>
            <a:headEnd/>
            <a:tailEnd/>
          </a:ln>
        </p:spPr>
        <p:txBody>
          <a:bodyPr/>
          <a:lstStyle/>
          <a:p>
            <a:pPr marL="342900" indent="-342900" eaLnBrk="1" hangingPunct="1">
              <a:spcBef>
                <a:spcPct val="20000"/>
              </a:spcBef>
              <a:buClr>
                <a:srgbClr val="FF6699"/>
              </a:buClr>
              <a:buSzPct val="80000"/>
              <a:defRPr/>
            </a:pPr>
            <a:r>
              <a:rPr kumimoji="0" lang="zh-TW" altLang="en-US" sz="3200" b="1" dirty="0">
                <a:solidFill>
                  <a:schemeClr val="accent4"/>
                </a:solidFill>
                <a:latin typeface="微軟正黑體" pitchFamily="34" charset="-120"/>
                <a:ea typeface="微軟正黑體" pitchFamily="34" charset="-120"/>
              </a:rPr>
              <a:t>（三）案例２</a:t>
            </a:r>
            <a:endParaRPr kumimoji="0" lang="en-US" altLang="zh-TW" sz="3200" b="1" dirty="0">
              <a:solidFill>
                <a:schemeClr val="accent4"/>
              </a:solidFill>
              <a:latin typeface="微軟正黑體" pitchFamily="34" charset="-120"/>
              <a:ea typeface="微軟正黑體" pitchFamily="34" charset="-120"/>
            </a:endParaRPr>
          </a:p>
          <a:p>
            <a:pPr marL="800100" lvl="1" indent="-342900" algn="just" eaLnBrk="1" hangingPunct="1">
              <a:lnSpc>
                <a:spcPct val="120000"/>
              </a:lnSpc>
              <a:spcBef>
                <a:spcPct val="20000"/>
              </a:spcBef>
              <a:buClr>
                <a:schemeClr val="accent3"/>
              </a:buClr>
              <a:buSzPct val="80000"/>
              <a:buFont typeface="Arial" pitchFamily="34" charset="0"/>
              <a:buChar char="►"/>
              <a:defRPr/>
            </a:pPr>
            <a:r>
              <a:rPr lang="zh-TW" altLang="en-US" sz="2400" dirty="0">
                <a:solidFill>
                  <a:schemeClr val="tx1">
                    <a:lumMod val="75000"/>
                    <a:lumOff val="25000"/>
                  </a:schemeClr>
                </a:solidFill>
                <a:latin typeface="微軟正黑體" pitchFamily="34" charset="-120"/>
                <a:ea typeface="微軟正黑體" pitchFamily="34" charset="-120"/>
              </a:rPr>
              <a:t>我國政府於 </a:t>
            </a:r>
            <a:r>
              <a:rPr lang="en-US" altLang="zh-TW" sz="2400" dirty="0">
                <a:solidFill>
                  <a:schemeClr val="tx1">
                    <a:lumMod val="75000"/>
                    <a:lumOff val="25000"/>
                  </a:schemeClr>
                </a:solidFill>
                <a:latin typeface="微軟正黑體" pitchFamily="34" charset="-120"/>
                <a:ea typeface="微軟正黑體" pitchFamily="34" charset="-120"/>
              </a:rPr>
              <a:t>2009 </a:t>
            </a:r>
            <a:r>
              <a:rPr lang="zh-TW" altLang="en-US" sz="2400" dirty="0">
                <a:solidFill>
                  <a:schemeClr val="tx1">
                    <a:lumMod val="75000"/>
                    <a:lumOff val="25000"/>
                  </a:schemeClr>
                </a:solidFill>
                <a:latin typeface="微軟正黑體" pitchFamily="34" charset="-120"/>
                <a:ea typeface="微軟正黑體" pitchFamily="34" charset="-120"/>
              </a:rPr>
              <a:t>年將「微型企業創業貸款」（以</a:t>
            </a:r>
            <a:r>
              <a:rPr lang="en-US" altLang="zh-TW" sz="2400" dirty="0">
                <a:solidFill>
                  <a:schemeClr val="tx1">
                    <a:lumMod val="75000"/>
                    <a:lumOff val="25000"/>
                  </a:schemeClr>
                </a:solidFill>
                <a:latin typeface="微軟正黑體" pitchFamily="34" charset="-120"/>
                <a:ea typeface="微軟正黑體" pitchFamily="34" charset="-120"/>
              </a:rPr>
              <a:t>45-65 </a:t>
            </a:r>
            <a:r>
              <a:rPr lang="zh-TW" altLang="en-US" sz="2400" dirty="0">
                <a:solidFill>
                  <a:schemeClr val="tx1">
                    <a:lumMod val="75000"/>
                    <a:lumOff val="25000"/>
                  </a:schemeClr>
                </a:solidFill>
                <a:latin typeface="微軟正黑體" pitchFamily="34" charset="-120"/>
                <a:ea typeface="微軟正黑體" pitchFamily="34" charset="-120"/>
              </a:rPr>
              <a:t>歲中高齡者為對象）與「創業鳳凰婦女小額貸款」（以</a:t>
            </a:r>
            <a:r>
              <a:rPr lang="en-US" altLang="zh-TW" sz="2400" dirty="0">
                <a:solidFill>
                  <a:schemeClr val="tx1">
                    <a:lumMod val="75000"/>
                    <a:lumOff val="25000"/>
                  </a:schemeClr>
                </a:solidFill>
                <a:latin typeface="微軟正黑體" pitchFamily="34" charset="-120"/>
                <a:ea typeface="微軟正黑體" pitchFamily="34" charset="-120"/>
              </a:rPr>
              <a:t>20-65 </a:t>
            </a:r>
            <a:r>
              <a:rPr lang="zh-TW" altLang="en-US" sz="2400" dirty="0">
                <a:solidFill>
                  <a:schemeClr val="tx1">
                    <a:lumMod val="75000"/>
                    <a:lumOff val="25000"/>
                  </a:schemeClr>
                </a:solidFill>
                <a:latin typeface="微軟正黑體" pitchFamily="34" charset="-120"/>
                <a:ea typeface="微軟正黑體" pitchFamily="34" charset="-120"/>
              </a:rPr>
              <a:t>歲女性為對象）整合為</a:t>
            </a:r>
            <a:r>
              <a:rPr lang="zh-TW" altLang="en-US" sz="2400" b="1" dirty="0">
                <a:solidFill>
                  <a:srgbClr val="FF6699"/>
                </a:solidFill>
                <a:latin typeface="微軟正黑體" pitchFamily="34" charset="-120"/>
                <a:ea typeface="微軟正黑體" pitchFamily="34" charset="-120"/>
              </a:rPr>
              <a:t>「微型創業鳳凰貸款」</a:t>
            </a:r>
            <a:r>
              <a:rPr lang="zh-TW" altLang="en-US" sz="2400" dirty="0">
                <a:solidFill>
                  <a:schemeClr val="tx1">
                    <a:lumMod val="75000"/>
                    <a:lumOff val="25000"/>
                  </a:schemeClr>
                </a:solidFill>
                <a:latin typeface="微軟正黑體" pitchFamily="34" charset="-120"/>
                <a:ea typeface="微軟正黑體" pitchFamily="34" charset="-120"/>
              </a:rPr>
              <a:t>的作法，則屬於結合</a:t>
            </a:r>
            <a:r>
              <a:rPr lang="zh-TW" altLang="en-US" sz="2400" b="1" dirty="0">
                <a:solidFill>
                  <a:srgbClr val="FF6699"/>
                </a:solidFill>
                <a:latin typeface="微軟正黑體" pitchFamily="34" charset="-120"/>
                <a:ea typeface="微軟正黑體" pitchFamily="34" charset="-120"/>
              </a:rPr>
              <a:t>「提供優先或優惠待遇」</a:t>
            </a:r>
            <a:r>
              <a:rPr lang="zh-TW" altLang="en-US" sz="2400" dirty="0">
                <a:solidFill>
                  <a:schemeClr val="tx1">
                    <a:lumMod val="75000"/>
                    <a:lumOff val="25000"/>
                  </a:schemeClr>
                </a:solidFill>
                <a:latin typeface="微軟正黑體" pitchFamily="34" charset="-120"/>
                <a:ea typeface="微軟正黑體" pitchFamily="34" charset="-120"/>
              </a:rPr>
              <a:t>及</a:t>
            </a:r>
            <a:r>
              <a:rPr lang="zh-TW" altLang="en-US" sz="2400" b="1" dirty="0">
                <a:solidFill>
                  <a:srgbClr val="FF6699"/>
                </a:solidFill>
                <a:latin typeface="微軟正黑體" pitchFamily="34" charset="-120"/>
                <a:ea typeface="微軟正黑體" pitchFamily="34" charset="-120"/>
              </a:rPr>
              <a:t>「重新分配資源」</a:t>
            </a:r>
            <a:r>
              <a:rPr lang="zh-TW" altLang="en-US" sz="2400" dirty="0">
                <a:solidFill>
                  <a:schemeClr val="tx1">
                    <a:lumMod val="75000"/>
                    <a:lumOff val="25000"/>
                  </a:schemeClr>
                </a:solidFill>
                <a:latin typeface="微軟正黑體" pitchFamily="34" charset="-120"/>
                <a:ea typeface="微軟正黑體" pitchFamily="34" charset="-120"/>
              </a:rPr>
              <a:t>的措施，降低女性融資的門檻與障礙，增加女性貸款的資源管道，提升女性貸款的比率。</a:t>
            </a:r>
          </a:p>
        </p:txBody>
      </p:sp>
      <p:pic>
        <p:nvPicPr>
          <p:cNvPr id="34821" name="Picture 2" descr="D:\02性平各項交辦事項\1050800_CEDAW教育訓練教材\參考資料\微型創業鳳凰貸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83200"/>
            <a:ext cx="9144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56100" y="2930525"/>
            <a:ext cx="4787900" cy="1362075"/>
          </a:xfrm>
        </p:spPr>
        <p:txBody>
          <a:bodyPr/>
          <a:lstStyle/>
          <a:p>
            <a:pPr>
              <a:defRPr/>
            </a:pPr>
            <a:r>
              <a:rPr lang="zh-TW" altLang="en-US" dirty="0" smtClean="0">
                <a:solidFill>
                  <a:schemeClr val="tx2"/>
                </a:solidFill>
              </a:rPr>
              <a:t>直接歧視與間接歧視</a:t>
            </a:r>
            <a:endParaRPr lang="zh-TW" altLang="en-US" dirty="0">
              <a:solidFill>
                <a:schemeClr val="tx2"/>
              </a:solidFill>
            </a:endParaRPr>
          </a:p>
        </p:txBody>
      </p:sp>
      <p:sp>
        <p:nvSpPr>
          <p:cNvPr id="3584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425EC46-4EFA-422F-818F-977EC2BBA0E1}"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18</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35844" name="圖片 4" descr="行政院性平處文宣(直式).jpg"/>
          <p:cNvPicPr>
            <a:picLocks noChangeAspect="1"/>
          </p:cNvPicPr>
          <p:nvPr/>
        </p:nvPicPr>
        <p:blipFill>
          <a:blip r:embed="rId2">
            <a:extLst>
              <a:ext uri="{28A0092B-C50C-407E-A947-70E740481C1C}">
                <a14:useLocalDpi xmlns:a14="http://schemas.microsoft.com/office/drawing/2010/main" val="0"/>
              </a:ext>
            </a:extLst>
          </a:blip>
          <a:srcRect l="3703" r="5699" b="3801"/>
          <a:stretch>
            <a:fillRect/>
          </a:stretch>
        </p:blipFill>
        <p:spPr bwMode="auto">
          <a:xfrm>
            <a:off x="-7938" y="-26988"/>
            <a:ext cx="43926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6"/>
          <p:cNvSpPr>
            <a:spLocks noGrp="1"/>
          </p:cNvSpPr>
          <p:nvPr>
            <p:ph type="title"/>
          </p:nvPr>
        </p:nvSpPr>
        <p:spPr>
          <a:xfrm>
            <a:off x="457200" y="274638"/>
            <a:ext cx="8229600" cy="1143000"/>
          </a:xfrm>
        </p:spPr>
        <p:txBody>
          <a:bodyPr/>
          <a:lstStyle/>
          <a:p>
            <a:pPr eaLnBrk="1" hangingPunct="1"/>
            <a:r>
              <a:rPr lang="zh-TW" altLang="en-US" smtClean="0"/>
              <a:t>大　　綱</a:t>
            </a:r>
          </a:p>
        </p:txBody>
      </p:sp>
      <p:sp>
        <p:nvSpPr>
          <p:cNvPr id="1741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9186451-4440-4140-974F-A2A91CEA666D}"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17412" name="群組 9"/>
          <p:cNvGrpSpPr>
            <a:grpSpLocks/>
          </p:cNvGrpSpPr>
          <p:nvPr/>
        </p:nvGrpSpPr>
        <p:grpSpPr bwMode="auto">
          <a:xfrm>
            <a:off x="1258888" y="1916113"/>
            <a:ext cx="6553200" cy="720725"/>
            <a:chOff x="1259632" y="1844824"/>
            <a:chExt cx="6336704" cy="720080"/>
          </a:xfrm>
        </p:grpSpPr>
        <p:sp>
          <p:nvSpPr>
            <p:cNvPr id="7" name="圓角矩形 6"/>
            <p:cNvSpPr/>
            <p:nvPr/>
          </p:nvSpPr>
          <p:spPr>
            <a:xfrm>
              <a:off x="1259632" y="1916832"/>
              <a:ext cx="6336704" cy="576064"/>
            </a:xfrm>
            <a:prstGeom prst="roundRect">
              <a:avLst>
                <a:gd name="adj" fmla="val 50000"/>
              </a:avLst>
            </a:prstGeom>
            <a:gradFill flip="none" rotWithShape="1">
              <a:gsLst>
                <a:gs pos="0">
                  <a:srgbClr val="FFB7CF"/>
                </a:gs>
                <a:gs pos="35000">
                  <a:srgbClr val="FFCDDE">
                    <a:alpha val="60000"/>
                  </a:srgbClr>
                </a:gs>
                <a:gs pos="80000">
                  <a:schemeClr val="bg1">
                    <a:alpha val="45000"/>
                  </a:schemeClr>
                </a:gs>
                <a:gs pos="100000">
                  <a:schemeClr val="bg1">
                    <a:alpha val="0"/>
                  </a:schemeClr>
                </a:gs>
              </a:gsLst>
              <a:lin ang="13500000" scaled="1"/>
              <a:tileRect/>
            </a:gradFill>
            <a:ln>
              <a:gradFill flip="none" rotWithShape="1">
                <a:gsLst>
                  <a:gs pos="0">
                    <a:srgbClr val="FF99CC"/>
                  </a:gs>
                  <a:gs pos="50000">
                    <a:schemeClr val="accent2">
                      <a:lumMod val="20000"/>
                      <a:lumOff val="80000"/>
                      <a:alpha val="45000"/>
                    </a:schemeClr>
                  </a:gs>
                  <a:gs pos="100000">
                    <a:schemeClr val="bg1">
                      <a:alpha val="0"/>
                    </a:schemeClr>
                  </a:gs>
                </a:gsLst>
                <a:lin ang="13500000" scaled="1"/>
                <a:tileRect/>
              </a:gradFill>
            </a:ln>
          </p:spPr>
          <p:style>
            <a:lnRef idx="2">
              <a:schemeClr val="accent1"/>
            </a:lnRef>
            <a:fillRef idx="1">
              <a:schemeClr val="lt1"/>
            </a:fillRef>
            <a:effectRef idx="0">
              <a:schemeClr val="accent1"/>
            </a:effectRef>
            <a:fontRef idx="minor">
              <a:schemeClr val="dk1"/>
            </a:fontRef>
          </p:style>
          <p:txBody>
            <a:bodyPr anchor="ctr"/>
            <a:lstStyle/>
            <a:p>
              <a:pPr indent="1162050" eaLnBrk="1" hangingPunct="1">
                <a:defRPr/>
              </a:pPr>
              <a:r>
                <a:rPr lang="en-US" altLang="zh-TW" sz="3200" b="1" dirty="0">
                  <a:solidFill>
                    <a:schemeClr val="tx1">
                      <a:lumMod val="65000"/>
                      <a:lumOff val="35000"/>
                    </a:schemeClr>
                  </a:solidFill>
                  <a:latin typeface="微軟正黑體" pitchFamily="34" charset="-120"/>
                  <a:ea typeface="微軟正黑體" pitchFamily="34" charset="-120"/>
                </a:rPr>
                <a:t>CEDAW</a:t>
              </a:r>
              <a:r>
                <a:rPr lang="zh-TW" altLang="en-US" sz="3200" b="1" dirty="0">
                  <a:solidFill>
                    <a:schemeClr val="tx1">
                      <a:lumMod val="65000"/>
                      <a:lumOff val="35000"/>
                    </a:schemeClr>
                  </a:solidFill>
                  <a:latin typeface="微軟正黑體" pitchFamily="34" charset="-120"/>
                  <a:ea typeface="微軟正黑體" pitchFamily="34" charset="-120"/>
                </a:rPr>
                <a:t>基本概念</a:t>
              </a:r>
            </a:p>
          </p:txBody>
        </p:sp>
        <p:sp>
          <p:nvSpPr>
            <p:cNvPr id="6" name="橢圓 5"/>
            <p:cNvSpPr/>
            <p:nvPr/>
          </p:nvSpPr>
          <p:spPr>
            <a:xfrm>
              <a:off x="1259632" y="1844824"/>
              <a:ext cx="719940" cy="720080"/>
            </a:xfrm>
            <a:prstGeom prst="ellipse">
              <a:avLst/>
            </a:prstGeom>
            <a:gradFill>
              <a:gsLst>
                <a:gs pos="0">
                  <a:srgbClr val="FF99CC"/>
                </a:gs>
                <a:gs pos="35000">
                  <a:srgbClr val="FFB7CF"/>
                </a:gs>
                <a:gs pos="100000">
                  <a:srgbClr val="FFCDDE"/>
                </a:gs>
              </a:gsLst>
            </a:gra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壹</a:t>
              </a:r>
            </a:p>
          </p:txBody>
        </p:sp>
      </p:grpSp>
      <p:grpSp>
        <p:nvGrpSpPr>
          <p:cNvPr id="17413" name="群組 10"/>
          <p:cNvGrpSpPr>
            <a:grpSpLocks/>
          </p:cNvGrpSpPr>
          <p:nvPr/>
        </p:nvGrpSpPr>
        <p:grpSpPr bwMode="auto">
          <a:xfrm>
            <a:off x="1258888" y="4076700"/>
            <a:ext cx="6553200" cy="720725"/>
            <a:chOff x="1259632" y="1844824"/>
            <a:chExt cx="6336704" cy="720080"/>
          </a:xfrm>
        </p:grpSpPr>
        <p:sp>
          <p:nvSpPr>
            <p:cNvPr id="12" name="圓角矩形 11"/>
            <p:cNvSpPr/>
            <p:nvPr/>
          </p:nvSpPr>
          <p:spPr>
            <a:xfrm>
              <a:off x="1259632" y="1916832"/>
              <a:ext cx="6336704" cy="576064"/>
            </a:xfrm>
            <a:prstGeom prst="roundRect">
              <a:avLst>
                <a:gd name="adj" fmla="val 50000"/>
              </a:avLst>
            </a:prstGeom>
            <a:gradFill flip="none" rotWithShape="1">
              <a:gsLst>
                <a:gs pos="0">
                  <a:schemeClr val="accent1">
                    <a:tint val="50000"/>
                    <a:satMod val="300000"/>
                  </a:schemeClr>
                </a:gs>
                <a:gs pos="35000">
                  <a:schemeClr val="accent1">
                    <a:lumMod val="20000"/>
                    <a:lumOff val="80000"/>
                  </a:schemeClr>
                </a:gs>
                <a:gs pos="80000">
                  <a:schemeClr val="bg1">
                    <a:alpha val="50000"/>
                  </a:schemeClr>
                </a:gs>
                <a:gs pos="100000">
                  <a:schemeClr val="bg1">
                    <a:alpha val="0"/>
                  </a:schemeClr>
                </a:gs>
              </a:gsLst>
              <a:lin ang="13500000" scaled="1"/>
              <a:tileRect/>
            </a:gradFill>
            <a:ln>
              <a:gradFill flip="none" rotWithShape="1">
                <a:gsLst>
                  <a:gs pos="0">
                    <a:schemeClr val="accent1">
                      <a:lumMod val="60000"/>
                      <a:lumOff val="40000"/>
                    </a:schemeClr>
                  </a:gs>
                  <a:gs pos="50000">
                    <a:schemeClr val="accent1">
                      <a:lumMod val="20000"/>
                      <a:lumOff val="80000"/>
                      <a:alpha val="45000"/>
                    </a:schemeClr>
                  </a:gs>
                  <a:gs pos="100000">
                    <a:schemeClr val="bg1">
                      <a:alpha val="0"/>
                    </a:schemeClr>
                  </a:gs>
                </a:gsLst>
                <a:lin ang="13500000" scaled="1"/>
                <a:tileRect/>
              </a:gradFill>
            </a:ln>
          </p:spPr>
          <p:style>
            <a:lnRef idx="2">
              <a:schemeClr val="accent1"/>
            </a:lnRef>
            <a:fillRef idx="1">
              <a:schemeClr val="lt1"/>
            </a:fillRef>
            <a:effectRef idx="0">
              <a:schemeClr val="accent1"/>
            </a:effectRef>
            <a:fontRef idx="minor">
              <a:schemeClr val="dk1"/>
            </a:fontRef>
          </p:style>
          <p:txBody>
            <a:bodyPr anchor="ctr"/>
            <a:lstStyle/>
            <a:p>
              <a:pPr indent="1162050"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本總處性別友善措施及職場</a:t>
              </a:r>
            </a:p>
          </p:txBody>
        </p:sp>
        <p:sp>
          <p:nvSpPr>
            <p:cNvPr id="13" name="橢圓 12"/>
            <p:cNvSpPr/>
            <p:nvPr/>
          </p:nvSpPr>
          <p:spPr>
            <a:xfrm>
              <a:off x="1259632" y="1844824"/>
              <a:ext cx="719940" cy="720080"/>
            </a:xfrm>
            <a:prstGeom prst="ellipse">
              <a:avLst/>
            </a:prstGeom>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参</a:t>
              </a:r>
            </a:p>
          </p:txBody>
        </p:sp>
      </p:grpSp>
      <p:grpSp>
        <p:nvGrpSpPr>
          <p:cNvPr id="17414" name="群組 19"/>
          <p:cNvGrpSpPr>
            <a:grpSpLocks/>
          </p:cNvGrpSpPr>
          <p:nvPr/>
        </p:nvGrpSpPr>
        <p:grpSpPr bwMode="auto">
          <a:xfrm>
            <a:off x="1258888" y="2997200"/>
            <a:ext cx="6553200" cy="719138"/>
            <a:chOff x="1259632" y="1844824"/>
            <a:chExt cx="6336704" cy="720080"/>
          </a:xfrm>
        </p:grpSpPr>
        <p:sp>
          <p:nvSpPr>
            <p:cNvPr id="21" name="圓角矩形 20"/>
            <p:cNvSpPr/>
            <p:nvPr/>
          </p:nvSpPr>
          <p:spPr>
            <a:xfrm>
              <a:off x="1259632" y="1916832"/>
              <a:ext cx="6336704" cy="576064"/>
            </a:xfrm>
            <a:prstGeom prst="roundRect">
              <a:avLst>
                <a:gd name="adj" fmla="val 50000"/>
              </a:avLst>
            </a:prstGeom>
            <a:gradFill flip="none" rotWithShape="1">
              <a:gsLst>
                <a:gs pos="0">
                  <a:schemeClr val="accent6">
                    <a:lumMod val="40000"/>
                    <a:lumOff val="60000"/>
                  </a:schemeClr>
                </a:gs>
                <a:gs pos="35000">
                  <a:schemeClr val="accent6">
                    <a:lumMod val="20000"/>
                    <a:lumOff val="80000"/>
                  </a:schemeClr>
                </a:gs>
                <a:gs pos="80000">
                  <a:schemeClr val="bg1"/>
                </a:gs>
                <a:gs pos="100000">
                  <a:schemeClr val="bg1">
                    <a:alpha val="0"/>
                  </a:schemeClr>
                </a:gs>
              </a:gsLst>
              <a:lin ang="13500000" scaled="1"/>
              <a:tileRect/>
            </a:gradFill>
            <a:ln>
              <a:gradFill flip="none" rotWithShape="1">
                <a:gsLst>
                  <a:gs pos="0">
                    <a:schemeClr val="accent6">
                      <a:lumMod val="60000"/>
                      <a:lumOff val="40000"/>
                    </a:schemeClr>
                  </a:gs>
                  <a:gs pos="50000">
                    <a:schemeClr val="accent6">
                      <a:lumMod val="20000"/>
                      <a:lumOff val="80000"/>
                      <a:alpha val="45000"/>
                    </a:schemeClr>
                  </a:gs>
                  <a:gs pos="100000">
                    <a:schemeClr val="bg1">
                      <a:alpha val="0"/>
                    </a:schemeClr>
                  </a:gs>
                </a:gsLst>
                <a:lin ang="13500000" scaled="1"/>
                <a:tileRect/>
              </a:gradFill>
            </a:ln>
          </p:spPr>
          <p:style>
            <a:lnRef idx="2">
              <a:schemeClr val="accent1"/>
            </a:lnRef>
            <a:fillRef idx="1">
              <a:schemeClr val="lt1"/>
            </a:fillRef>
            <a:effectRef idx="0">
              <a:schemeClr val="accent1"/>
            </a:effectRef>
            <a:fontRef idx="minor">
              <a:schemeClr val="dk1"/>
            </a:fontRef>
          </p:style>
          <p:txBody>
            <a:bodyPr anchor="ctr"/>
            <a:lstStyle/>
            <a:p>
              <a:pPr indent="1162050"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直接歧視與間接歧視</a:t>
              </a:r>
            </a:p>
          </p:txBody>
        </p:sp>
        <p:sp>
          <p:nvSpPr>
            <p:cNvPr id="22" name="橢圓 21"/>
            <p:cNvSpPr/>
            <p:nvPr/>
          </p:nvSpPr>
          <p:spPr>
            <a:xfrm>
              <a:off x="1259632" y="1844824"/>
              <a:ext cx="719940" cy="720080"/>
            </a:xfrm>
            <a:prstGeom prst="ellipse">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貳</a:t>
              </a:r>
            </a:p>
          </p:txBody>
        </p:sp>
      </p:grpSp>
      <p:grpSp>
        <p:nvGrpSpPr>
          <p:cNvPr id="17415" name="群組 22"/>
          <p:cNvGrpSpPr>
            <a:grpSpLocks/>
          </p:cNvGrpSpPr>
          <p:nvPr/>
        </p:nvGrpSpPr>
        <p:grpSpPr bwMode="auto">
          <a:xfrm>
            <a:off x="1258888" y="5084763"/>
            <a:ext cx="6553200" cy="720725"/>
            <a:chOff x="1259632" y="1844824"/>
            <a:chExt cx="6336704" cy="720080"/>
          </a:xfrm>
        </p:grpSpPr>
        <p:sp>
          <p:nvSpPr>
            <p:cNvPr id="24" name="圓角矩形 23"/>
            <p:cNvSpPr/>
            <p:nvPr/>
          </p:nvSpPr>
          <p:spPr>
            <a:xfrm>
              <a:off x="1259632" y="1916832"/>
              <a:ext cx="6336704" cy="576064"/>
            </a:xfrm>
            <a:prstGeom prst="roundRect">
              <a:avLst>
                <a:gd name="adj" fmla="val 50000"/>
              </a:avLst>
            </a:prstGeom>
            <a:gradFill flip="none" rotWithShape="1">
              <a:gsLst>
                <a:gs pos="0">
                  <a:schemeClr val="accent4">
                    <a:lumMod val="60000"/>
                    <a:lumOff val="40000"/>
                  </a:schemeClr>
                </a:gs>
                <a:gs pos="35000">
                  <a:schemeClr val="accent4">
                    <a:lumMod val="20000"/>
                    <a:lumOff val="80000"/>
                  </a:schemeClr>
                </a:gs>
                <a:gs pos="80000">
                  <a:schemeClr val="accent4">
                    <a:lumMod val="20000"/>
                    <a:lumOff val="80000"/>
                    <a:alpha val="45000"/>
                  </a:schemeClr>
                </a:gs>
                <a:gs pos="100000">
                  <a:schemeClr val="bg1">
                    <a:alpha val="0"/>
                  </a:schemeClr>
                </a:gs>
              </a:gsLst>
              <a:lin ang="13500000" scaled="1"/>
              <a:tileRect/>
            </a:gradFill>
            <a:ln>
              <a:gradFill flip="none" rotWithShape="1">
                <a:gsLst>
                  <a:gs pos="0">
                    <a:schemeClr val="accent4">
                      <a:lumMod val="60000"/>
                      <a:lumOff val="40000"/>
                    </a:schemeClr>
                  </a:gs>
                  <a:gs pos="50000">
                    <a:schemeClr val="accent4">
                      <a:lumMod val="20000"/>
                      <a:lumOff val="80000"/>
                      <a:alpha val="45000"/>
                    </a:schemeClr>
                  </a:gs>
                  <a:gs pos="100000">
                    <a:schemeClr val="bg1">
                      <a:alpha val="0"/>
                    </a:schemeClr>
                  </a:gs>
                </a:gsLst>
                <a:lin ang="13500000" scaled="1"/>
                <a:tileRect/>
              </a:gradFill>
            </a:ln>
          </p:spPr>
          <p:style>
            <a:lnRef idx="2">
              <a:schemeClr val="accent1"/>
            </a:lnRef>
            <a:fillRef idx="1">
              <a:schemeClr val="lt1"/>
            </a:fillRef>
            <a:effectRef idx="0">
              <a:schemeClr val="accent1"/>
            </a:effectRef>
            <a:fontRef idx="minor">
              <a:schemeClr val="dk1"/>
            </a:fontRef>
          </p:style>
          <p:txBody>
            <a:bodyPr anchor="ctr"/>
            <a:lstStyle/>
            <a:p>
              <a:pPr indent="1162050"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結語</a:t>
              </a:r>
            </a:p>
          </p:txBody>
        </p:sp>
        <p:sp>
          <p:nvSpPr>
            <p:cNvPr id="25" name="橢圓 24"/>
            <p:cNvSpPr/>
            <p:nvPr/>
          </p:nvSpPr>
          <p:spPr>
            <a:xfrm>
              <a:off x="1259632" y="1844824"/>
              <a:ext cx="719940" cy="720080"/>
            </a:xfrm>
            <a:prstGeom prst="ellipse">
              <a:avLst/>
            </a:prstGeom>
            <a:gradFill>
              <a:gsLst>
                <a:gs pos="0">
                  <a:schemeClr val="accent4">
                    <a:lumMod val="60000"/>
                    <a:lumOff val="40000"/>
                  </a:schemeClr>
                </a:gs>
                <a:gs pos="35000">
                  <a:schemeClr val="accent4">
                    <a:lumMod val="40000"/>
                    <a:lumOff val="60000"/>
                  </a:schemeClr>
                </a:gs>
                <a:gs pos="100000">
                  <a:schemeClr val="accent4">
                    <a:lumMod val="20000"/>
                    <a:lumOff val="80000"/>
                  </a:schemeClr>
                </a:gs>
              </a:gsLst>
            </a:gradFill>
            <a:ln>
              <a:noFill/>
            </a:ln>
          </p:spPr>
          <p:style>
            <a:lnRef idx="1">
              <a:schemeClr val="accent1"/>
            </a:lnRef>
            <a:fillRef idx="2">
              <a:schemeClr val="accent1"/>
            </a:fillRef>
            <a:effectRef idx="1">
              <a:schemeClr val="accent1"/>
            </a:effectRef>
            <a:fontRef idx="minor">
              <a:schemeClr val="dk1"/>
            </a:fontRef>
          </p:style>
          <p:txBody>
            <a:bodyPr anchor="ctr"/>
            <a:lstStyle/>
            <a:p>
              <a:pPr algn="ctr" eaLnBrk="1" hangingPunct="1">
                <a:defRPr/>
              </a:pPr>
              <a:r>
                <a:rPr lang="zh-TW" altLang="en-US" sz="3200" b="1" dirty="0">
                  <a:solidFill>
                    <a:schemeClr val="tx1">
                      <a:lumMod val="65000"/>
                      <a:lumOff val="35000"/>
                    </a:schemeClr>
                  </a:solidFill>
                  <a:latin typeface="微軟正黑體" pitchFamily="34" charset="-120"/>
                  <a:ea typeface="微軟正黑體" pitchFamily="34" charset="-120"/>
                </a:rPr>
                <a:t>肆</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4"/>
          <p:cNvSpPr>
            <a:spLocks noGrp="1"/>
          </p:cNvSpPr>
          <p:nvPr>
            <p:ph type="title"/>
          </p:nvPr>
        </p:nvSpPr>
        <p:spPr/>
        <p:txBody>
          <a:bodyPr/>
          <a:lstStyle/>
          <a:p>
            <a:r>
              <a:rPr lang="zh-TW" altLang="en-US" smtClean="0"/>
              <a:t>一、直接歧視定義</a:t>
            </a:r>
            <a:endParaRPr lang="zh-TW" altLang="en-US" sz="2800" smtClean="0"/>
          </a:p>
        </p:txBody>
      </p:sp>
      <p:sp>
        <p:nvSpPr>
          <p:cNvPr id="6" name="內容版面配置區 5"/>
          <p:cNvSpPr>
            <a:spLocks noGrp="1"/>
          </p:cNvSpPr>
          <p:nvPr>
            <p:ph idx="1"/>
          </p:nvPr>
        </p:nvSpPr>
        <p:spPr/>
        <p:txBody>
          <a:bodyPr/>
          <a:lstStyle/>
          <a:p>
            <a:pPr algn="just">
              <a:defRPr/>
            </a:pPr>
            <a:r>
              <a:rPr lang="zh-TW" altLang="en-US" sz="2800" b="1" dirty="0" smtClean="0">
                <a:solidFill>
                  <a:schemeClr val="accent4"/>
                </a:solidFill>
                <a:latin typeface="微軟正黑體" pitchFamily="34" charset="-120"/>
                <a:ea typeface="微軟正黑體" pitchFamily="34" charset="-120"/>
              </a:rPr>
              <a:t>「直接歧視」</a:t>
            </a:r>
            <a:r>
              <a:rPr lang="en-US" altLang="zh-TW" sz="2800" b="1" dirty="0" smtClean="0">
                <a:solidFill>
                  <a:schemeClr val="accent4"/>
                </a:solidFill>
                <a:latin typeface="微軟正黑體" pitchFamily="34" charset="-120"/>
                <a:ea typeface="微軟正黑體" pitchFamily="34" charset="-120"/>
              </a:rPr>
              <a:t>(Direct discrimination)</a:t>
            </a:r>
            <a:r>
              <a:rPr lang="zh-TW" altLang="en-US" sz="2800" dirty="0" smtClean="0">
                <a:solidFill>
                  <a:schemeClr val="tx1">
                    <a:lumMod val="75000"/>
                    <a:lumOff val="25000"/>
                  </a:schemeClr>
                </a:solidFill>
                <a:latin typeface="微軟正黑體" pitchFamily="34" charset="-120"/>
                <a:ea typeface="微軟正黑體" pitchFamily="34" charset="-120"/>
              </a:rPr>
              <a:t>包括明顯</a:t>
            </a:r>
            <a:r>
              <a:rPr lang="en-US" altLang="zh-TW" sz="2800" dirty="0" smtClean="0">
                <a:solidFill>
                  <a:schemeClr val="tx1">
                    <a:lumMod val="75000"/>
                    <a:lumOff val="25000"/>
                  </a:schemeClr>
                </a:solidFill>
                <a:latin typeface="微軟正黑體" pitchFamily="34" charset="-120"/>
                <a:ea typeface="微軟正黑體" pitchFamily="34" charset="-120"/>
              </a:rPr>
              <a:t>(explicitly)</a:t>
            </a:r>
            <a:r>
              <a:rPr lang="zh-TW" altLang="en-US" sz="2800" dirty="0" smtClean="0">
                <a:solidFill>
                  <a:schemeClr val="tx1">
                    <a:lumMod val="75000"/>
                    <a:lumOff val="25000"/>
                  </a:schemeClr>
                </a:solidFill>
                <a:latin typeface="微軟正黑體" pitchFamily="34" charset="-120"/>
                <a:ea typeface="微軟正黑體" pitchFamily="34" charset="-120"/>
              </a:rPr>
              <a:t>以性或性別差異為由所實施的差別待遇</a:t>
            </a:r>
          </a:p>
          <a:p>
            <a:pPr>
              <a:defRPr/>
            </a:pPr>
            <a:endParaRPr lang="zh-TW" altLang="en-US" dirty="0"/>
          </a:p>
        </p:txBody>
      </p:sp>
      <p:sp>
        <p:nvSpPr>
          <p:cNvPr id="368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60D740BD-FED2-4B67-9CEE-7D561ADA6217}"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19</a:t>
            </a:fld>
            <a:endParaRPr lang="en-US" altLang="zh-TW" sz="1200" dirty="0" smtClean="0">
              <a:solidFill>
                <a:srgbClr val="A6A6A6"/>
              </a:solidFill>
              <a:latin typeface="Arial Unicode MS" panose="020B0604020202020204" pitchFamily="34" charset="-120"/>
              <a:ea typeface="Arial Unicode MS" panose="020B0604020202020204" pitchFamily="34" charset="-120"/>
            </a:endParaRPr>
          </a:p>
        </p:txBody>
      </p:sp>
      <p:grpSp>
        <p:nvGrpSpPr>
          <p:cNvPr id="2" name="群組 8"/>
          <p:cNvGrpSpPr/>
          <p:nvPr/>
        </p:nvGrpSpPr>
        <p:grpSpPr>
          <a:xfrm>
            <a:off x="1010860" y="3112393"/>
            <a:ext cx="7379152" cy="3096344"/>
            <a:chOff x="899592" y="3140968"/>
            <a:chExt cx="7379151" cy="3096344"/>
          </a:xfrm>
          <a:effectLst>
            <a:outerShdw blurRad="50800" dist="38100" dir="2700000" algn="tl" rotWithShape="0">
              <a:prstClr val="black">
                <a:alpha val="30000"/>
              </a:prstClr>
            </a:outerShdw>
          </a:effectLst>
        </p:grpSpPr>
        <p:sp>
          <p:nvSpPr>
            <p:cNvPr id="7" name="剪去單一角落矩形 6"/>
            <p:cNvSpPr/>
            <p:nvPr/>
          </p:nvSpPr>
          <p:spPr>
            <a:xfrm rot="10800000" flipH="1">
              <a:off x="899592" y="3140968"/>
              <a:ext cx="7344816" cy="3096344"/>
            </a:xfrm>
            <a:prstGeom prst="snip1Rect">
              <a:avLst>
                <a:gd name="adj" fmla="val 19436"/>
              </a:avLst>
            </a:prstGeom>
            <a:solidFill>
              <a:schemeClr val="accent6">
                <a:lumMod val="40000"/>
                <a:lumOff val="60000"/>
              </a:schemeClr>
            </a:solidFill>
            <a:ln w="19050">
              <a:solidFill>
                <a:schemeClr val="accent6">
                  <a:lumMod val="50000"/>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等腰三角形 7"/>
            <p:cNvSpPr/>
            <p:nvPr/>
          </p:nvSpPr>
          <p:spPr>
            <a:xfrm rot="3752050">
              <a:off x="7529087" y="5355462"/>
              <a:ext cx="676654" cy="822659"/>
            </a:xfrm>
            <a:prstGeom prst="triangle">
              <a:avLst>
                <a:gd name="adj" fmla="val 57095"/>
              </a:avLst>
            </a:prstGeom>
            <a:solidFill>
              <a:schemeClr val="accent6"/>
            </a:solidFill>
            <a:ln w="15875">
              <a:solidFill>
                <a:schemeClr val="accent6">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36870" name="文字方塊 9"/>
          <p:cNvSpPr txBox="1">
            <a:spLocks noChangeArrowheads="1"/>
          </p:cNvSpPr>
          <p:nvPr/>
        </p:nvSpPr>
        <p:spPr bwMode="auto">
          <a:xfrm>
            <a:off x="1116013" y="3213100"/>
            <a:ext cx="71278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lnSpc>
                <a:spcPct val="120000"/>
              </a:lnSpc>
              <a:spcBef>
                <a:spcPct val="0"/>
              </a:spcBef>
              <a:buFontTx/>
              <a:buNone/>
            </a:pPr>
            <a:r>
              <a:rPr lang="en-US" altLang="zh-TW" sz="2400" b="1">
                <a:solidFill>
                  <a:schemeClr val="accent2"/>
                </a:solidFill>
                <a:latin typeface="微軟正黑體" panose="020B0604030504040204" pitchFamily="34" charset="-120"/>
                <a:ea typeface="微軟正黑體" panose="020B0604030504040204" pitchFamily="34" charset="-120"/>
              </a:rPr>
              <a:t>CEDAW</a:t>
            </a:r>
            <a:r>
              <a:rPr lang="zh-TW" altLang="en-US" sz="2400" b="1">
                <a:solidFill>
                  <a:schemeClr val="accent2"/>
                </a:solidFill>
                <a:latin typeface="微軟正黑體" panose="020B0604030504040204" pitchFamily="34" charset="-120"/>
                <a:ea typeface="微軟正黑體" panose="020B0604030504040204" pitchFamily="34" charset="-120"/>
              </a:rPr>
              <a:t>第</a:t>
            </a:r>
            <a:r>
              <a:rPr lang="en-US" altLang="zh-TW" sz="2400" b="1">
                <a:solidFill>
                  <a:schemeClr val="accent2"/>
                </a:solidFill>
                <a:latin typeface="微軟正黑體" panose="020B0604030504040204" pitchFamily="34" charset="-120"/>
                <a:ea typeface="微軟正黑體" panose="020B0604030504040204" pitchFamily="34" charset="-120"/>
              </a:rPr>
              <a:t>1</a:t>
            </a:r>
            <a:r>
              <a:rPr lang="zh-TW" altLang="en-US" sz="2400" b="1">
                <a:solidFill>
                  <a:schemeClr val="accent2"/>
                </a:solidFill>
                <a:latin typeface="微軟正黑體" panose="020B0604030504040204" pitchFamily="34" charset="-120"/>
                <a:ea typeface="微軟正黑體" panose="020B0604030504040204" pitchFamily="34" charset="-120"/>
              </a:rPr>
              <a:t>條</a:t>
            </a:r>
            <a:endParaRPr lang="en-US" altLang="zh-TW" sz="2400" b="1">
              <a:solidFill>
                <a:schemeClr val="accent2"/>
              </a:solidFill>
              <a:latin typeface="微軟正黑體" panose="020B0604030504040204" pitchFamily="34" charset="-120"/>
              <a:ea typeface="微軟正黑體" panose="020B0604030504040204" pitchFamily="34" charset="-120"/>
            </a:endParaRPr>
          </a:p>
          <a:p>
            <a:pPr algn="just" eaLnBrk="1" hangingPunct="1">
              <a:lnSpc>
                <a:spcPct val="120000"/>
              </a:lnSpc>
              <a:spcBef>
                <a:spcPts val="600"/>
              </a:spcBef>
              <a:buFontTx/>
              <a:buNone/>
            </a:pPr>
            <a:r>
              <a:rPr lang="zh-TW" altLang="en-US" sz="2400">
                <a:latin typeface="微軟正黑體" panose="020B0604030504040204" pitchFamily="34" charset="-120"/>
                <a:ea typeface="微軟正黑體" panose="020B0604030504040204" pitchFamily="34" charset="-120"/>
              </a:rPr>
              <a:t>在本公約中，「對婦女的歧視」一詞指基於性別而作的任何區別、排斥或限制，其影響或其目的均足以妨礙或否認婦女不論已婚未婚在男女平等的基礎上認識、享有或行使在政治、經濟、社會、文化、公民或任何其他方面的人權和基本自由。</a:t>
            </a:r>
          </a:p>
          <a:p>
            <a:pPr algn="just" eaLnBrk="1" hangingPunct="1">
              <a:spcBef>
                <a:spcPct val="0"/>
              </a:spcBef>
              <a:buFontTx/>
              <a:buNone/>
            </a:pPr>
            <a:endParaRPr lang="zh-TW" altLang="en-US" sz="1800">
              <a:latin typeface="Arial" panose="020B0604020202020204" pitchFamily="34" charset="0"/>
            </a:endParaRPr>
          </a:p>
        </p:txBody>
      </p:sp>
      <p:pic>
        <p:nvPicPr>
          <p:cNvPr id="36871" name="Picture 3" descr="D:\02性平各項交辦事項\1050800_CEDAW教育訓練教材\簡報icon\圖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852738"/>
            <a:ext cx="503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200" dirty="0"/>
              <a:t>二、直接歧視中有關交叉歧視定義</a:t>
            </a:r>
          </a:p>
        </p:txBody>
      </p:sp>
      <p:sp>
        <p:nvSpPr>
          <p:cNvPr id="3" name="內容版面配置區 2"/>
          <p:cNvSpPr>
            <a:spLocks noGrp="1"/>
          </p:cNvSpPr>
          <p:nvPr>
            <p:ph idx="1"/>
          </p:nvPr>
        </p:nvSpPr>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16D859C6-5F7B-4E61-87C4-638EE984B359}" type="slidenum">
              <a:rPr lang="zh-TW" altLang="en-US" smtClean="0"/>
              <a:pPr>
                <a:defRPr/>
              </a:pPr>
              <a:t>20</a:t>
            </a:fld>
            <a:endParaRPr lang="en-US" altLang="zh-TW"/>
          </a:p>
        </p:txBody>
      </p:sp>
      <p:sp>
        <p:nvSpPr>
          <p:cNvPr id="7" name="剪去單一角落矩形 6"/>
          <p:cNvSpPr/>
          <p:nvPr/>
        </p:nvSpPr>
        <p:spPr bwMode="auto">
          <a:xfrm rot="10800000" flipH="1">
            <a:off x="684213" y="1988840"/>
            <a:ext cx="7764678" cy="3876973"/>
          </a:xfrm>
          <a:prstGeom prst="snip1Rect">
            <a:avLst>
              <a:gd name="adj" fmla="val 19436"/>
            </a:avLst>
          </a:prstGeom>
          <a:solidFill>
            <a:schemeClr val="accent6">
              <a:lumMod val="40000"/>
              <a:lumOff val="60000"/>
            </a:schemeClr>
          </a:solidFill>
          <a:ln w="19050">
            <a:solidFill>
              <a:schemeClr val="accent6">
                <a:lumMod val="50000"/>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8" name="文字方塊 9"/>
          <p:cNvSpPr txBox="1">
            <a:spLocks noChangeArrowheads="1"/>
          </p:cNvSpPr>
          <p:nvPr/>
        </p:nvSpPr>
        <p:spPr bwMode="auto">
          <a:xfrm>
            <a:off x="764773" y="2102979"/>
            <a:ext cx="7535754" cy="369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2400" b="1" dirty="0">
                <a:solidFill>
                  <a:schemeClr val="accent2"/>
                </a:solidFill>
                <a:latin typeface="微軟正黑體" panose="020B0604030504040204" pitchFamily="34" charset="-120"/>
                <a:ea typeface="微軟正黑體" panose="020B0604030504040204" pitchFamily="34" charset="-120"/>
              </a:rPr>
              <a:t>CEDAW</a:t>
            </a:r>
            <a:r>
              <a:rPr lang="zh-TW" altLang="zh-TW" sz="2400" b="1" dirty="0">
                <a:solidFill>
                  <a:schemeClr val="accent2"/>
                </a:solidFill>
                <a:latin typeface="微軟正黑體" panose="020B0604030504040204" pitchFamily="34" charset="-120"/>
                <a:ea typeface="微軟正黑體" panose="020B0604030504040204" pitchFamily="34" charset="-120"/>
              </a:rPr>
              <a:t>第</a:t>
            </a:r>
            <a:r>
              <a:rPr lang="en-US" altLang="zh-TW" sz="2400" b="1" dirty="0">
                <a:solidFill>
                  <a:schemeClr val="accent2"/>
                </a:solidFill>
                <a:latin typeface="微軟正黑體" panose="020B0604030504040204" pitchFamily="34" charset="-120"/>
                <a:ea typeface="微軟正黑體" panose="020B0604030504040204" pitchFamily="34" charset="-120"/>
              </a:rPr>
              <a:t>28</a:t>
            </a:r>
            <a:r>
              <a:rPr lang="zh-TW" altLang="zh-TW" sz="2400" b="1" dirty="0">
                <a:solidFill>
                  <a:schemeClr val="accent2"/>
                </a:solidFill>
                <a:latin typeface="微軟正黑體" panose="020B0604030504040204" pitchFamily="34" charset="-120"/>
                <a:ea typeface="微軟正黑體" panose="020B0604030504040204" pitchFamily="34" charset="-120"/>
              </a:rPr>
              <a:t>號</a:t>
            </a:r>
            <a:r>
              <a:rPr lang="zh-TW" altLang="en-US" sz="2400" b="1" dirty="0">
                <a:solidFill>
                  <a:schemeClr val="accent2"/>
                </a:solidFill>
                <a:latin typeface="微軟正黑體" panose="020B0604030504040204" pitchFamily="34" charset="-120"/>
                <a:ea typeface="微軟正黑體" panose="020B0604030504040204" pitchFamily="34" charset="-120"/>
              </a:rPr>
              <a:t>一般性</a:t>
            </a:r>
            <a:r>
              <a:rPr lang="zh-TW" altLang="zh-TW" sz="2400" b="1" dirty="0">
                <a:solidFill>
                  <a:schemeClr val="accent2"/>
                </a:solidFill>
                <a:latin typeface="微軟正黑體" panose="020B0604030504040204" pitchFamily="34" charset="-120"/>
                <a:ea typeface="微軟正黑體" panose="020B0604030504040204" pitchFamily="34" charset="-120"/>
              </a:rPr>
              <a:t>建議：</a:t>
            </a:r>
            <a:endParaRPr lang="en-US" altLang="zh-TW" sz="2400" b="1" dirty="0">
              <a:solidFill>
                <a:schemeClr val="accent2"/>
              </a:solidFill>
              <a:latin typeface="微軟正黑體" panose="020B0604030504040204" pitchFamily="34" charset="-120"/>
              <a:ea typeface="微軟正黑體" panose="020B0604030504040204" pitchFamily="34" charset="-120"/>
            </a:endParaRPr>
          </a:p>
          <a:p>
            <a:pPr eaLnBrk="1" hangingPunct="1">
              <a:spcBef>
                <a:spcPts val="600"/>
              </a:spcBef>
              <a:buFontTx/>
              <a:buNone/>
            </a:pPr>
            <a:r>
              <a:rPr kumimoji="0" lang="zh-TW" altLang="zh-TW" sz="1800" dirty="0">
                <a:latin typeface="微軟正黑體" panose="020B0604030504040204" pitchFamily="34" charset="-120"/>
                <a:ea typeface="微軟正黑體" panose="020B0604030504040204" pitchFamily="34" charset="-120"/>
              </a:rPr>
              <a:t>交叉性是理解第二條所載締約國一般義務範圍的根本概念。以性和性別為由對婦女的歧視與影響婦女的一些其他因素息息相關，如種族、族裔、宗教或信仰、健康狀況、年齡、階級、種姓、性取向和性別認同等。</a:t>
            </a:r>
            <a:r>
              <a:rPr kumimoji="0" lang="zh-TW" altLang="en-US" sz="1800" dirty="0">
                <a:latin typeface="微軟正黑體" panose="020B0604030504040204" pitchFamily="34" charset="-120"/>
                <a:ea typeface="微軟正黑體" panose="020B0604030504040204" pitchFamily="34" charset="-120"/>
              </a:rPr>
              <a:t>（</a:t>
            </a:r>
            <a:r>
              <a:rPr kumimoji="0" lang="en-US" altLang="zh-TW" sz="1800" dirty="0">
                <a:latin typeface="微軟正黑體" panose="020B0604030504040204" pitchFamily="34" charset="-120"/>
                <a:ea typeface="微軟正黑體" panose="020B0604030504040204" pitchFamily="34" charset="-120"/>
              </a:rPr>
              <a:t>28/18</a:t>
            </a:r>
            <a:r>
              <a:rPr kumimoji="0" lang="zh-TW" altLang="en-US" sz="1800" dirty="0">
                <a:latin typeface="微軟正黑體" panose="020B0604030504040204" pitchFamily="34" charset="-120"/>
                <a:ea typeface="微軟正黑體" panose="020B0604030504040204" pitchFamily="34" charset="-120"/>
              </a:rPr>
              <a:t>）</a:t>
            </a:r>
            <a:endParaRPr kumimoji="0" lang="en-US" altLang="zh-TW" sz="1800" dirty="0">
              <a:latin typeface="微軟正黑體" panose="020B0604030504040204" pitchFamily="34" charset="-120"/>
              <a:ea typeface="微軟正黑體" panose="020B0604030504040204" pitchFamily="34" charset="-120"/>
            </a:endParaRPr>
          </a:p>
          <a:p>
            <a:pPr eaLnBrk="1" hangingPunct="1">
              <a:spcBef>
                <a:spcPts val="600"/>
              </a:spcBef>
              <a:buFontTx/>
              <a:buNone/>
            </a:pPr>
            <a:r>
              <a:rPr kumimoji="0" lang="en-US" altLang="zh-TW" sz="1800" dirty="0">
                <a:latin typeface="微軟正黑體" panose="020B0604030504040204" pitchFamily="34" charset="-120"/>
                <a:ea typeface="微軟正黑體" panose="020B0604030504040204" pitchFamily="34" charset="-120"/>
              </a:rPr>
              <a:t>…</a:t>
            </a:r>
            <a:r>
              <a:rPr kumimoji="0" lang="zh-TW" altLang="zh-TW" sz="1800" dirty="0">
                <a:latin typeface="微軟正黑體" panose="020B0604030504040204" pitchFamily="34" charset="-120"/>
                <a:ea typeface="微軟正黑體" panose="020B0604030504040204" pitchFamily="34" charset="-120"/>
              </a:rPr>
              <a:t>締約國有義務採取步驟，修改、廢除構成對婦女歧視的現行法律、規章、習俗和慣例。特定族群的婦女，包括被剝奪自由、難民、尋求庇護者和遷徙婦女、無國籍婦女、同性戀婦女、身心障礙婦女、人口販運的女性受害者、喪偶和高齡婦女等，尤其易受到民法和刑法、規章和</a:t>
            </a:r>
            <a:r>
              <a:rPr lang="zh-TW" altLang="zh-TW" sz="1800" dirty="0">
                <a:latin typeface="微軟正黑體" panose="020B0604030504040204" pitchFamily="34" charset="-120"/>
                <a:ea typeface="微軟正黑體" panose="020B0604030504040204" pitchFamily="34" charset="-120"/>
              </a:rPr>
              <a:t>習慣法和慣例的歧視</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a:t>
            </a:r>
            <a:r>
              <a:rPr lang="en-US" altLang="zh-TW" sz="1800" dirty="0">
                <a:latin typeface="微軟正黑體" panose="020B0604030504040204" pitchFamily="34" charset="-120"/>
                <a:ea typeface="微軟正黑體" panose="020B0604030504040204" pitchFamily="34" charset="-120"/>
              </a:rPr>
              <a:t>28/31</a:t>
            </a:r>
            <a:r>
              <a:rPr lang="zh-TW" altLang="en-US" sz="1800" dirty="0">
                <a:latin typeface="微軟正黑體" panose="020B0604030504040204" pitchFamily="34" charset="-120"/>
                <a:ea typeface="微軟正黑體" panose="020B0604030504040204" pitchFamily="34" charset="-120"/>
              </a:rPr>
              <a:t>）</a:t>
            </a:r>
            <a:endParaRPr lang="en-US" altLang="zh-TW" sz="1800" dirty="0">
              <a:latin typeface="微軟正黑體" panose="020B0604030504040204" pitchFamily="34" charset="-120"/>
              <a:ea typeface="微軟正黑體" panose="020B0604030504040204" pitchFamily="34" charset="-120"/>
            </a:endParaRPr>
          </a:p>
          <a:p>
            <a:pPr eaLnBrk="1" hangingPunct="1">
              <a:spcBef>
                <a:spcPct val="0"/>
              </a:spcBef>
              <a:buFontTx/>
              <a:buNone/>
            </a:pPr>
            <a:endParaRPr lang="zh-TW" altLang="en-US" sz="1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67461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p:txBody>
          <a:bodyPr/>
          <a:lstStyle/>
          <a:p>
            <a:r>
              <a:rPr lang="zh-TW" altLang="en-US" dirty="0" smtClean="0"/>
              <a:t>三、直接歧視案例</a:t>
            </a:r>
            <a:r>
              <a:rPr lang="en-US" altLang="zh-TW" dirty="0" smtClean="0"/>
              <a:t> </a:t>
            </a:r>
            <a:r>
              <a:rPr lang="en-US" altLang="zh-TW" sz="2800" dirty="0" smtClean="0"/>
              <a:t>(1/3)</a:t>
            </a:r>
            <a:endParaRPr lang="zh-TW" altLang="en-US" dirty="0" smtClean="0"/>
          </a:p>
        </p:txBody>
      </p:sp>
      <p:sp>
        <p:nvSpPr>
          <p:cNvPr id="3" name="內容版面配置區 2"/>
          <p:cNvSpPr>
            <a:spLocks noGrp="1"/>
          </p:cNvSpPr>
          <p:nvPr>
            <p:ph idx="1"/>
          </p:nvPr>
        </p:nvSpPr>
        <p:spPr>
          <a:xfrm>
            <a:off x="468313" y="1484313"/>
            <a:ext cx="8291512" cy="4525962"/>
          </a:xfrm>
        </p:spPr>
        <p:txBody>
          <a:bodyPr/>
          <a:lstStyle/>
          <a:p>
            <a:pPr>
              <a:defRPr/>
            </a:pPr>
            <a:r>
              <a:rPr lang="zh-TW" altLang="en-US" sz="2800" b="1" dirty="0" smtClean="0">
                <a:solidFill>
                  <a:schemeClr val="accent4"/>
                </a:solidFill>
                <a:latin typeface="微軟正黑體" pitchFamily="34" charset="-120"/>
                <a:ea typeface="微軟正黑體" pitchFamily="34" charset="-120"/>
              </a:rPr>
              <a:t>案例１：限制聘用女性測量助理人員人數</a:t>
            </a:r>
            <a:endParaRPr lang="zh-TW" altLang="en-US" sz="3600" dirty="0">
              <a:latin typeface="微軟正黑體" pitchFamily="34" charset="-120"/>
              <a:ea typeface="微軟正黑體" pitchFamily="34" charset="-120"/>
            </a:endParaRPr>
          </a:p>
        </p:txBody>
      </p:sp>
      <p:sp>
        <p:nvSpPr>
          <p:cNvPr id="3789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919F5F8-2EF5-4077-B7C7-092B7E94359E}"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21</a:t>
            </a:fld>
            <a:endParaRPr lang="en-US" altLang="zh-TW" sz="1200" dirty="0" smtClean="0">
              <a:solidFill>
                <a:srgbClr val="A6A6A6"/>
              </a:solidFill>
              <a:latin typeface="Arial Unicode MS" panose="020B0604020202020204" pitchFamily="34" charset="-120"/>
              <a:ea typeface="Arial Unicode MS" panose="020B0604020202020204" pitchFamily="34" charset="-120"/>
            </a:endParaRPr>
          </a:p>
        </p:txBody>
      </p:sp>
      <p:pic>
        <p:nvPicPr>
          <p:cNvPr id="37893" name="Picture 3" descr="D:\02性平各項交辦事項\1050800_CEDAW教育訓練教材\參考資料\行政院性平處文宣3.jpg"/>
          <p:cNvPicPr>
            <a:picLocks noChangeAspect="1" noChangeArrowheads="1"/>
          </p:cNvPicPr>
          <p:nvPr/>
        </p:nvPicPr>
        <p:blipFill>
          <a:blip r:embed="rId2">
            <a:extLst>
              <a:ext uri="{28A0092B-C50C-407E-A947-70E740481C1C}">
                <a14:useLocalDpi xmlns:a14="http://schemas.microsoft.com/office/drawing/2010/main" val="0"/>
              </a:ext>
            </a:extLst>
          </a:blip>
          <a:srcRect l="4482" t="39053" r="77220" b="42284"/>
          <a:stretch>
            <a:fillRect/>
          </a:stretch>
        </p:blipFill>
        <p:spPr bwMode="auto">
          <a:xfrm>
            <a:off x="900113" y="2105025"/>
            <a:ext cx="29194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文字方塊 7"/>
          <p:cNvSpPr txBox="1">
            <a:spLocks noChangeArrowheads="1"/>
          </p:cNvSpPr>
          <p:nvPr/>
        </p:nvSpPr>
        <p:spPr bwMode="auto">
          <a:xfrm>
            <a:off x="3924300" y="1989138"/>
            <a:ext cx="49688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361950" indent="-180975">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9BBB59"/>
              </a:buClr>
              <a:buSzPct val="80000"/>
              <a:buFont typeface="Arial" panose="020B0604020202020204" pitchFamily="34" charset="0"/>
              <a:buChar char="►"/>
            </a:pPr>
            <a:r>
              <a:rPr lang="zh-TW" altLang="en-US" sz="2400" dirty="0">
                <a:solidFill>
                  <a:srgbClr val="404040"/>
                </a:solidFill>
                <a:latin typeface="微軟正黑體" panose="020B0604030504040204" pitchFamily="34" charset="-120"/>
                <a:ea typeface="微軟正黑體" panose="020B0604030504040204" pitchFamily="34" charset="-120"/>
              </a:rPr>
              <a:t>法規內容</a:t>
            </a:r>
            <a:endParaRPr lang="en-US" altLang="zh-TW" sz="2400" dirty="0">
              <a:solidFill>
                <a:srgbClr val="404040"/>
              </a:solidFill>
              <a:latin typeface="微軟正黑體" panose="020B0604030504040204" pitchFamily="34" charset="-120"/>
              <a:ea typeface="微軟正黑體" panose="020B0604030504040204" pitchFamily="34" charset="-120"/>
            </a:endParaRPr>
          </a:p>
          <a:p>
            <a:pPr lvl="1" algn="just" eaLnBrk="1" hangingPunct="1">
              <a:lnSpc>
                <a:spcPct val="120000"/>
              </a:lnSpc>
              <a:spcBef>
                <a:spcPts val="600"/>
              </a:spcBef>
              <a:buClr>
                <a:schemeClr val="accent2"/>
              </a:buClr>
              <a:buFont typeface="Wingdings" panose="05000000000000000000" pitchFamily="2" charset="2"/>
              <a:buChar char="l"/>
            </a:pPr>
            <a:r>
              <a:rPr lang="zh-TW" altLang="en-US" sz="1800" dirty="0">
                <a:solidFill>
                  <a:srgbClr val="404040"/>
                </a:solidFill>
                <a:latin typeface="微軟正黑體" panose="020B0604030504040204" pitchFamily="34" charset="-120"/>
                <a:ea typeface="微軟正黑體" panose="020B0604030504040204" pitchFamily="34" charset="-120"/>
              </a:rPr>
              <a:t>彰化縣各地政機關測量助理管理要點第</a:t>
            </a:r>
            <a:r>
              <a:rPr lang="en-US" altLang="en-US" sz="1800" dirty="0">
                <a:solidFill>
                  <a:srgbClr val="404040"/>
                </a:solidFill>
                <a:latin typeface="微軟正黑體" panose="020B0604030504040204" pitchFamily="34" charset="-120"/>
                <a:ea typeface="微軟正黑體" panose="020B0604030504040204" pitchFamily="34" charset="-120"/>
              </a:rPr>
              <a:t>6</a:t>
            </a:r>
            <a:r>
              <a:rPr lang="zh-TW" altLang="en-US" sz="1800" dirty="0">
                <a:solidFill>
                  <a:srgbClr val="404040"/>
                </a:solidFill>
                <a:latin typeface="微軟正黑體" panose="020B0604030504040204" pitchFamily="34" charset="-120"/>
                <a:ea typeface="微軟正黑體" panose="020B0604030504040204" pitchFamily="34" charset="-120"/>
              </a:rPr>
              <a:t>點規定：「地政機關測量助理名額，依本府核定之設置基準予以配置，</a:t>
            </a:r>
            <a:r>
              <a:rPr lang="zh-TW" altLang="en-US" sz="1800" b="1" dirty="0">
                <a:solidFill>
                  <a:srgbClr val="404040"/>
                </a:solidFill>
                <a:latin typeface="微軟正黑體" panose="020B0604030504040204" pitchFamily="34" charset="-120"/>
                <a:ea typeface="微軟正黑體" panose="020B0604030504040204" pitchFamily="34" charset="-120"/>
              </a:rPr>
              <a:t>各地政機關進用女性測量助理名額，不得超過該機關測量助理名額總數二分之一</a:t>
            </a:r>
            <a:r>
              <a:rPr lang="zh-TW" altLang="en-US" sz="1800" dirty="0">
                <a:solidFill>
                  <a:srgbClr val="404040"/>
                </a:solidFill>
                <a:latin typeface="微軟正黑體" panose="020B0604030504040204" pitchFamily="34" charset="-120"/>
                <a:ea typeface="微軟正黑體" panose="020B0604030504040204" pitchFamily="34" charset="-120"/>
              </a:rPr>
              <a:t>。」</a:t>
            </a:r>
          </a:p>
          <a:p>
            <a:pPr lvl="1" algn="just" eaLnBrk="1" hangingPunct="1">
              <a:lnSpc>
                <a:spcPct val="120000"/>
              </a:lnSpc>
              <a:spcBef>
                <a:spcPts val="600"/>
              </a:spcBef>
              <a:buClr>
                <a:schemeClr val="accent2"/>
              </a:buClr>
              <a:buFont typeface="Wingdings" panose="05000000000000000000" pitchFamily="2" charset="2"/>
              <a:buChar char="l"/>
            </a:pPr>
            <a:r>
              <a:rPr lang="zh-TW" altLang="en-US" sz="1800" dirty="0">
                <a:solidFill>
                  <a:srgbClr val="404040"/>
                </a:solidFill>
                <a:latin typeface="微軟正黑體" panose="020B0604030504040204" pitchFamily="34" charset="-120"/>
                <a:ea typeface="微軟正黑體" panose="020B0604030504040204" pitchFamily="34" charset="-120"/>
              </a:rPr>
              <a:t>嘉義縣政府暨所屬各地政機關測量助理管理要點第</a:t>
            </a:r>
            <a:r>
              <a:rPr lang="en-US" altLang="en-US" sz="1800" dirty="0">
                <a:solidFill>
                  <a:srgbClr val="404040"/>
                </a:solidFill>
                <a:latin typeface="微軟正黑體" panose="020B0604030504040204" pitchFamily="34" charset="-120"/>
                <a:ea typeface="微軟正黑體" panose="020B0604030504040204" pitchFamily="34" charset="-120"/>
              </a:rPr>
              <a:t>6</a:t>
            </a:r>
            <a:r>
              <a:rPr lang="zh-TW" altLang="en-US" sz="1800" dirty="0">
                <a:solidFill>
                  <a:srgbClr val="404040"/>
                </a:solidFill>
                <a:latin typeface="微軟正黑體" panose="020B0604030504040204" pitchFamily="34" charset="-120"/>
                <a:ea typeface="微軟正黑體" panose="020B0604030504040204" pitchFamily="34" charset="-120"/>
              </a:rPr>
              <a:t>點規定：「本府暨所屬各地政機關測量助理名額，應依本府核定之設置基準予以配置。</a:t>
            </a:r>
            <a:r>
              <a:rPr lang="zh-TW" altLang="en-US" sz="1800" b="1" dirty="0">
                <a:solidFill>
                  <a:srgbClr val="404040"/>
                </a:solidFill>
                <a:latin typeface="微軟正黑體" panose="020B0604030504040204" pitchFamily="34" charset="-120"/>
                <a:ea typeface="微軟正黑體" panose="020B0604030504040204" pitchFamily="34" charset="-120"/>
              </a:rPr>
              <a:t>本府暨所屬各地政機關進用女性測量助理名額，不得超過該機關測量助理名額總數四分之一。</a:t>
            </a:r>
            <a:r>
              <a:rPr lang="zh-TW" altLang="en-US" sz="1800" dirty="0">
                <a:solidFill>
                  <a:srgbClr val="404040"/>
                </a:solidFill>
                <a:latin typeface="微軟正黑體" panose="020B0604030504040204" pitchFamily="34" charset="-120"/>
                <a:ea typeface="微軟正黑體" panose="020B0604030504040204" pitchFamily="34" charset="-12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lstStyle/>
          <a:p>
            <a:r>
              <a:rPr lang="zh-TW" altLang="en-US" dirty="0" smtClean="0"/>
              <a:t>三、直接歧視案例</a:t>
            </a:r>
            <a:r>
              <a:rPr lang="en-US" altLang="zh-TW" sz="2800" dirty="0" smtClean="0"/>
              <a:t>(2/3)</a:t>
            </a:r>
            <a:endParaRPr lang="zh-TW" altLang="en-US" dirty="0" smtClean="0"/>
          </a:p>
        </p:txBody>
      </p:sp>
      <p:sp>
        <p:nvSpPr>
          <p:cNvPr id="3891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9FCE9A8-6C56-4655-A67C-2824F0BDCD5E}"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22</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38916" name="Picture 3" descr="D:\02性平各項交辦事項\1050800_CEDAW教育訓練教材\參考資料\行政院性平處文宣3.jpg"/>
          <p:cNvPicPr>
            <a:picLocks noChangeAspect="1" noChangeArrowheads="1"/>
          </p:cNvPicPr>
          <p:nvPr/>
        </p:nvPicPr>
        <p:blipFill>
          <a:blip r:embed="rId2">
            <a:extLst>
              <a:ext uri="{28A0092B-C50C-407E-A947-70E740481C1C}">
                <a14:useLocalDpi xmlns:a14="http://schemas.microsoft.com/office/drawing/2010/main" val="0"/>
              </a:ext>
            </a:extLst>
          </a:blip>
          <a:srcRect l="4482" t="39053" r="77220" b="42284"/>
          <a:stretch>
            <a:fillRect/>
          </a:stretch>
        </p:blipFill>
        <p:spPr bwMode="auto">
          <a:xfrm>
            <a:off x="900113" y="2105025"/>
            <a:ext cx="2919412"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a:xfrm>
            <a:off x="3924300" y="1412875"/>
            <a:ext cx="4968875" cy="2608263"/>
          </a:xfrm>
          <a:prstGeom prst="rect">
            <a:avLst/>
          </a:prstGeom>
          <a:noFill/>
        </p:spPr>
        <p:txBody>
          <a:bodyPr>
            <a:spAutoFit/>
          </a:bodyPr>
          <a:lstStyle/>
          <a:p>
            <a:pPr marL="180000" indent="-180000" eaLnBrk="1" hangingPunct="1">
              <a:lnSpc>
                <a:spcPct val="130000"/>
              </a:lnSpc>
              <a:buClr>
                <a:schemeClr val="accent3"/>
              </a:buClr>
              <a:buSzPct val="80000"/>
              <a:buFont typeface="Arial" pitchFamily="34" charset="0"/>
              <a:buChar char="►"/>
              <a:defRPr/>
            </a:pPr>
            <a:r>
              <a:rPr lang="zh-TW" altLang="en-US" sz="2400" dirty="0">
                <a:solidFill>
                  <a:schemeClr val="tx1">
                    <a:lumMod val="75000"/>
                    <a:lumOff val="25000"/>
                  </a:schemeClr>
                </a:solidFill>
                <a:latin typeface="微軟正黑體" pitchFamily="34" charset="-120"/>
                <a:ea typeface="微軟正黑體" pitchFamily="34" charset="-120"/>
              </a:rPr>
              <a:t>違反理由</a:t>
            </a:r>
            <a:endParaRPr lang="en-US" altLang="zh-TW" sz="2400" dirty="0">
              <a:solidFill>
                <a:schemeClr val="tx1">
                  <a:lumMod val="75000"/>
                  <a:lumOff val="25000"/>
                </a:schemeClr>
              </a:solidFill>
              <a:latin typeface="微軟正黑體" pitchFamily="34" charset="-120"/>
              <a:ea typeface="微軟正黑體" pitchFamily="34" charset="-120"/>
            </a:endParaRPr>
          </a:p>
          <a:p>
            <a:pPr marL="361950" lvl="1" indent="-180975" algn="just" eaLnBrk="1" hangingPunct="1">
              <a:lnSpc>
                <a:spcPct val="130000"/>
              </a:lnSpc>
              <a:spcBef>
                <a:spcPts val="600"/>
              </a:spcBef>
              <a:buClr>
                <a:schemeClr val="accent2"/>
              </a:buClr>
              <a:buFont typeface="Wingdings" pitchFamily="2" charset="2"/>
              <a:buChar char="l"/>
              <a:defRPr/>
            </a:pPr>
            <a:r>
              <a:rPr lang="zh-TW" altLang="en-US" sz="2000" dirty="0">
                <a:solidFill>
                  <a:schemeClr val="tx1">
                    <a:lumMod val="75000"/>
                    <a:lumOff val="25000"/>
                  </a:schemeClr>
                </a:solidFill>
                <a:latin typeface="微軟正黑體" pitchFamily="34" charset="-120"/>
                <a:ea typeface="微軟正黑體" pitchFamily="34" charset="-120"/>
              </a:rPr>
              <a:t>地方政府聘僱測量助理人員，限制女性測量助理人員人數比例或人數，係</a:t>
            </a:r>
            <a:r>
              <a:rPr lang="zh-TW" altLang="en-US" sz="2000" b="1" dirty="0">
                <a:solidFill>
                  <a:schemeClr val="accent2"/>
                </a:solidFill>
                <a:latin typeface="微軟正黑體" pitchFamily="34" charset="-120"/>
                <a:ea typeface="微軟正黑體" pitchFamily="34" charset="-120"/>
              </a:rPr>
              <a:t>以性別而非該工作所需之資格或條件分配名額，限制女性工作權</a:t>
            </a:r>
            <a:r>
              <a:rPr lang="zh-TW" altLang="en-US" sz="2000" dirty="0">
                <a:solidFill>
                  <a:schemeClr val="tx1">
                    <a:lumMod val="75000"/>
                    <a:lumOff val="25000"/>
                  </a:schemeClr>
                </a:solidFill>
                <a:latin typeface="微軟正黑體" pitchFamily="34" charset="-120"/>
                <a:ea typeface="微軟正黑體" pitchFamily="34" charset="-120"/>
              </a:rPr>
              <a:t>，違反</a:t>
            </a:r>
            <a:r>
              <a:rPr lang="en-US" altLang="zh-TW" sz="2000" dirty="0">
                <a:solidFill>
                  <a:schemeClr val="tx1">
                    <a:lumMod val="75000"/>
                    <a:lumOff val="25000"/>
                  </a:schemeClr>
                </a:solidFill>
                <a:latin typeface="微軟正黑體" pitchFamily="34" charset="-120"/>
                <a:ea typeface="微軟正黑體" pitchFamily="34" charset="-120"/>
              </a:rPr>
              <a:t>CEDAW</a:t>
            </a:r>
            <a:r>
              <a:rPr lang="zh-TW" altLang="en-US" sz="2000" dirty="0">
                <a:solidFill>
                  <a:schemeClr val="tx1">
                    <a:lumMod val="75000"/>
                    <a:lumOff val="25000"/>
                  </a:schemeClr>
                </a:solidFill>
                <a:latin typeface="微軟正黑體" pitchFamily="34" charset="-120"/>
                <a:ea typeface="微軟正黑體" pitchFamily="34" charset="-120"/>
              </a:rPr>
              <a:t>第</a:t>
            </a:r>
            <a:r>
              <a:rPr lang="en-US" altLang="zh-TW" sz="2000" dirty="0">
                <a:solidFill>
                  <a:schemeClr val="tx1">
                    <a:lumMod val="75000"/>
                    <a:lumOff val="25000"/>
                  </a:schemeClr>
                </a:solidFill>
                <a:latin typeface="微軟正黑體" pitchFamily="34" charset="-120"/>
                <a:ea typeface="微軟正黑體" pitchFamily="34" charset="-120"/>
              </a:rPr>
              <a:t>1</a:t>
            </a:r>
            <a:r>
              <a:rPr lang="zh-TW" altLang="en-US" sz="2000" dirty="0">
                <a:solidFill>
                  <a:schemeClr val="tx1">
                    <a:lumMod val="75000"/>
                    <a:lumOff val="25000"/>
                  </a:schemeClr>
                </a:solidFill>
                <a:latin typeface="微軟正黑體" pitchFamily="34" charset="-120"/>
                <a:ea typeface="微軟正黑體" pitchFamily="34" charset="-120"/>
              </a:rPr>
              <a:t>條及第</a:t>
            </a:r>
            <a:r>
              <a:rPr lang="en-US" altLang="zh-TW" sz="2000" dirty="0">
                <a:solidFill>
                  <a:schemeClr val="tx1">
                    <a:lumMod val="75000"/>
                    <a:lumOff val="25000"/>
                  </a:schemeClr>
                </a:solidFill>
                <a:latin typeface="微軟正黑體" pitchFamily="34" charset="-120"/>
                <a:ea typeface="微軟正黑體" pitchFamily="34" charset="-120"/>
              </a:rPr>
              <a:t>11</a:t>
            </a:r>
            <a:r>
              <a:rPr lang="zh-TW" altLang="en-US" sz="2000" dirty="0">
                <a:solidFill>
                  <a:schemeClr val="tx1">
                    <a:lumMod val="75000"/>
                    <a:lumOff val="25000"/>
                  </a:schemeClr>
                </a:solidFill>
                <a:latin typeface="微軟正黑體" pitchFamily="34" charset="-120"/>
                <a:ea typeface="微軟正黑體" pitchFamily="34" charset="-120"/>
              </a:rPr>
              <a:t>條第</a:t>
            </a:r>
            <a:r>
              <a:rPr lang="en-US" altLang="zh-TW" sz="2000" dirty="0">
                <a:solidFill>
                  <a:schemeClr val="tx1">
                    <a:lumMod val="75000"/>
                    <a:lumOff val="25000"/>
                  </a:schemeClr>
                </a:solidFill>
                <a:latin typeface="微軟正黑體" pitchFamily="34" charset="-120"/>
                <a:ea typeface="微軟正黑體" pitchFamily="34" charset="-120"/>
              </a:rPr>
              <a:t>1</a:t>
            </a:r>
            <a:r>
              <a:rPr lang="zh-TW" altLang="en-US" sz="2000" dirty="0">
                <a:solidFill>
                  <a:schemeClr val="tx1">
                    <a:lumMod val="75000"/>
                    <a:lumOff val="25000"/>
                  </a:schemeClr>
                </a:solidFill>
                <a:latin typeface="微軟正黑體" pitchFamily="34" charset="-120"/>
                <a:ea typeface="微軟正黑體" pitchFamily="34" charset="-120"/>
              </a:rPr>
              <a:t>項</a:t>
            </a:r>
            <a:r>
              <a:rPr lang="en-US" altLang="zh-TW" sz="2000" dirty="0">
                <a:solidFill>
                  <a:schemeClr val="tx1">
                    <a:lumMod val="75000"/>
                    <a:lumOff val="25000"/>
                  </a:schemeClr>
                </a:solidFill>
                <a:latin typeface="微軟正黑體" pitchFamily="34" charset="-120"/>
                <a:ea typeface="微軟正黑體" pitchFamily="34" charset="-120"/>
              </a:rPr>
              <a:t>a</a:t>
            </a:r>
            <a:r>
              <a:rPr lang="zh-TW" altLang="en-US" sz="2000" dirty="0">
                <a:solidFill>
                  <a:schemeClr val="tx1">
                    <a:lumMod val="75000"/>
                    <a:lumOff val="25000"/>
                  </a:schemeClr>
                </a:solidFill>
                <a:latin typeface="微軟正黑體" pitchFamily="34" charset="-120"/>
                <a:ea typeface="微軟正黑體" pitchFamily="34" charset="-120"/>
              </a:rPr>
              <a:t>款。</a:t>
            </a:r>
          </a:p>
        </p:txBody>
      </p:sp>
      <p:grpSp>
        <p:nvGrpSpPr>
          <p:cNvPr id="38918" name="群組 6"/>
          <p:cNvGrpSpPr>
            <a:grpSpLocks/>
          </p:cNvGrpSpPr>
          <p:nvPr/>
        </p:nvGrpSpPr>
        <p:grpSpPr bwMode="auto">
          <a:xfrm>
            <a:off x="4140200" y="4005263"/>
            <a:ext cx="4660900" cy="2519362"/>
            <a:chOff x="1009273" y="2852738"/>
            <a:chExt cx="7353952" cy="3456581"/>
          </a:xfrm>
        </p:grpSpPr>
        <p:grpSp>
          <p:nvGrpSpPr>
            <p:cNvPr id="3" name="群組 8"/>
            <p:cNvGrpSpPr/>
            <p:nvPr/>
          </p:nvGrpSpPr>
          <p:grpSpPr>
            <a:xfrm>
              <a:off x="1009273" y="3212975"/>
              <a:ext cx="7353952" cy="3096344"/>
              <a:chOff x="899592" y="3212975"/>
              <a:chExt cx="7353952" cy="3096344"/>
            </a:xfrm>
            <a:effectLst>
              <a:outerShdw blurRad="50800" dist="38100" dir="2700000" algn="tl" rotWithShape="0">
                <a:prstClr val="black">
                  <a:alpha val="30000"/>
                </a:prstClr>
              </a:outerShdw>
            </a:effectLst>
          </p:grpSpPr>
          <p:sp>
            <p:nvSpPr>
              <p:cNvPr id="11" name="剪去單一角落矩形 10"/>
              <p:cNvSpPr/>
              <p:nvPr/>
            </p:nvSpPr>
            <p:spPr>
              <a:xfrm rot="10800000" flipH="1">
                <a:off x="899592" y="3212975"/>
                <a:ext cx="7344816" cy="3096344"/>
              </a:xfrm>
              <a:prstGeom prst="snip1Rect">
                <a:avLst>
                  <a:gd name="adj" fmla="val 10020"/>
                </a:avLst>
              </a:prstGeom>
              <a:solidFill>
                <a:srgbClr val="FFDA65">
                  <a:alpha val="70000"/>
                </a:srgbClr>
              </a:solidFill>
              <a:ln w="19050">
                <a:solidFill>
                  <a:schemeClr val="accent6">
                    <a:lumMod val="50000"/>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等腰三角形 11"/>
              <p:cNvSpPr/>
              <p:nvPr/>
            </p:nvSpPr>
            <p:spPr>
              <a:xfrm rot="3739473">
                <a:off x="7893719" y="5882371"/>
                <a:ext cx="242076" cy="477575"/>
              </a:xfrm>
              <a:prstGeom prst="triangle">
                <a:avLst>
                  <a:gd name="adj" fmla="val 57385"/>
                </a:avLst>
              </a:prstGeom>
              <a:solidFill>
                <a:srgbClr val="FFC000"/>
              </a:solidFill>
              <a:ln w="15875">
                <a:solidFill>
                  <a:schemeClr val="accent6">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pic>
          <p:nvPicPr>
            <p:cNvPr id="38921" name="Picture 3" descr="D:\02性平各項交辦事項\1050800_CEDAW教育訓練教材\簡報icon\圖釘.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810" y="2852738"/>
              <a:ext cx="5032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9" name="文字方塊 12"/>
          <p:cNvSpPr txBox="1">
            <a:spLocks noChangeArrowheads="1"/>
          </p:cNvSpPr>
          <p:nvPr/>
        </p:nvSpPr>
        <p:spPr bwMode="auto">
          <a:xfrm>
            <a:off x="4356100" y="4441825"/>
            <a:ext cx="42481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en-US" altLang="zh-TW" sz="2000" b="1">
                <a:solidFill>
                  <a:schemeClr val="accent2"/>
                </a:solidFill>
                <a:latin typeface="微軟正黑體" panose="020B0604030504040204" pitchFamily="34" charset="-120"/>
                <a:ea typeface="微軟正黑體" panose="020B0604030504040204" pitchFamily="34" charset="-120"/>
              </a:rPr>
              <a:t>CEDAW</a:t>
            </a:r>
            <a:r>
              <a:rPr lang="zh-TW" altLang="en-US" sz="2000" b="1">
                <a:solidFill>
                  <a:schemeClr val="accent2"/>
                </a:solidFill>
                <a:latin typeface="微軟正黑體" panose="020B0604030504040204" pitchFamily="34" charset="-120"/>
                <a:ea typeface="微軟正黑體" panose="020B0604030504040204" pitchFamily="34" charset="-120"/>
              </a:rPr>
              <a:t>第</a:t>
            </a:r>
            <a:r>
              <a:rPr lang="en-US" altLang="zh-TW" sz="2000" b="1">
                <a:solidFill>
                  <a:schemeClr val="accent2"/>
                </a:solidFill>
                <a:latin typeface="微軟正黑體" panose="020B0604030504040204" pitchFamily="34" charset="-120"/>
                <a:ea typeface="微軟正黑體" panose="020B0604030504040204" pitchFamily="34" charset="-120"/>
              </a:rPr>
              <a:t>11</a:t>
            </a:r>
            <a:r>
              <a:rPr lang="zh-TW" altLang="en-US" sz="2000" b="1">
                <a:solidFill>
                  <a:schemeClr val="accent2"/>
                </a:solidFill>
                <a:latin typeface="微軟正黑體" panose="020B0604030504040204" pitchFamily="34" charset="-120"/>
                <a:ea typeface="微軟正黑體" panose="020B0604030504040204" pitchFamily="34" charset="-120"/>
              </a:rPr>
              <a:t>條第</a:t>
            </a:r>
            <a:r>
              <a:rPr lang="en-US" altLang="zh-TW" sz="2000" b="1">
                <a:solidFill>
                  <a:schemeClr val="accent2"/>
                </a:solidFill>
                <a:latin typeface="微軟正黑體" panose="020B0604030504040204" pitchFamily="34" charset="-120"/>
                <a:ea typeface="微軟正黑體" panose="020B0604030504040204" pitchFamily="34" charset="-120"/>
              </a:rPr>
              <a:t>1</a:t>
            </a:r>
            <a:r>
              <a:rPr lang="zh-TW" altLang="en-US" sz="2000" b="1">
                <a:solidFill>
                  <a:schemeClr val="accent2"/>
                </a:solidFill>
                <a:latin typeface="微軟正黑體" panose="020B0604030504040204" pitchFamily="34" charset="-120"/>
                <a:ea typeface="微軟正黑體" panose="020B0604030504040204" pitchFamily="34" charset="-120"/>
              </a:rPr>
              <a:t>項</a:t>
            </a:r>
            <a:r>
              <a:rPr lang="en-US" altLang="zh-TW" sz="2000" b="1">
                <a:solidFill>
                  <a:schemeClr val="accent2"/>
                </a:solidFill>
                <a:latin typeface="微軟正黑體" panose="020B0604030504040204" pitchFamily="34" charset="-120"/>
                <a:ea typeface="微軟正黑體" panose="020B0604030504040204" pitchFamily="34" charset="-120"/>
              </a:rPr>
              <a:t>a</a:t>
            </a:r>
            <a:r>
              <a:rPr lang="zh-TW" altLang="en-US" sz="2000" b="1">
                <a:solidFill>
                  <a:schemeClr val="accent2"/>
                </a:solidFill>
                <a:latin typeface="微軟正黑體" panose="020B0604030504040204" pitchFamily="34" charset="-120"/>
                <a:ea typeface="微軟正黑體" panose="020B0604030504040204" pitchFamily="34" charset="-120"/>
              </a:rPr>
              <a:t>款</a:t>
            </a:r>
            <a:endParaRPr lang="en-US" altLang="zh-TW" sz="2000" b="1">
              <a:solidFill>
                <a:schemeClr val="accent2"/>
              </a:solidFill>
              <a:latin typeface="微軟正黑體" panose="020B0604030504040204" pitchFamily="34" charset="-120"/>
              <a:ea typeface="微軟正黑體" panose="020B0604030504040204" pitchFamily="34" charset="-120"/>
            </a:endParaRPr>
          </a:p>
          <a:p>
            <a:pPr algn="just" eaLnBrk="1" hangingPunct="1">
              <a:spcBef>
                <a:spcPts val="600"/>
              </a:spcBef>
              <a:buFontTx/>
              <a:buNone/>
            </a:pPr>
            <a:r>
              <a:rPr lang="zh-TW" altLang="en-US" sz="1800">
                <a:latin typeface="微軟正黑體" panose="020B0604030504040204" pitchFamily="34" charset="-120"/>
                <a:ea typeface="微軟正黑體" panose="020B0604030504040204" pitchFamily="34" charset="-120"/>
              </a:rPr>
              <a:t>締約各國應採取一切適當措施，消除在就業方面對婦女的歧視，以保證她們在男女平等的基礎上享有相同權利，特別是：</a:t>
            </a:r>
          </a:p>
          <a:p>
            <a:pPr algn="just" eaLnBrk="1" hangingPunct="1">
              <a:spcBef>
                <a:spcPts val="600"/>
              </a:spcBef>
              <a:buFontTx/>
              <a:buNone/>
            </a:pPr>
            <a:r>
              <a:rPr lang="en-US" altLang="zh-TW" sz="1800">
                <a:latin typeface="微軟正黑體" panose="020B0604030504040204" pitchFamily="34" charset="-120"/>
                <a:ea typeface="微軟正黑體" panose="020B0604030504040204" pitchFamily="34" charset="-120"/>
              </a:rPr>
              <a:t>(a)</a:t>
            </a:r>
            <a:r>
              <a:rPr lang="zh-TW" altLang="en-US" sz="1800">
                <a:latin typeface="微軟正黑體" panose="020B0604030504040204" pitchFamily="34" charset="-120"/>
                <a:ea typeface="微軟正黑體" panose="020B0604030504040204" pitchFamily="34" charset="-120"/>
              </a:rPr>
              <a:t>人人有不可剝奪的工作權利</a:t>
            </a:r>
            <a:endParaRPr lang="en-US" altLang="zh-TW" sz="180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p:cNvSpPr>
            <a:spLocks noGrp="1"/>
          </p:cNvSpPr>
          <p:nvPr>
            <p:ph type="title"/>
          </p:nvPr>
        </p:nvSpPr>
        <p:spPr/>
        <p:txBody>
          <a:bodyPr/>
          <a:lstStyle/>
          <a:p>
            <a:r>
              <a:rPr lang="zh-TW" altLang="en-US" dirty="0" smtClean="0"/>
              <a:t>三、直接歧視案例</a:t>
            </a:r>
            <a:r>
              <a:rPr lang="en-US" altLang="zh-TW" dirty="0" smtClean="0"/>
              <a:t> </a:t>
            </a:r>
            <a:r>
              <a:rPr lang="en-US" altLang="zh-TW" sz="2800" dirty="0" smtClean="0"/>
              <a:t>(3/3)</a:t>
            </a:r>
            <a:endParaRPr lang="zh-TW" altLang="en-US" dirty="0" smtClean="0"/>
          </a:p>
        </p:txBody>
      </p:sp>
      <p:sp>
        <p:nvSpPr>
          <p:cNvPr id="3" name="內容版面配置區 2"/>
          <p:cNvSpPr>
            <a:spLocks noGrp="1"/>
          </p:cNvSpPr>
          <p:nvPr>
            <p:ph idx="1"/>
          </p:nvPr>
        </p:nvSpPr>
        <p:spPr>
          <a:xfrm>
            <a:off x="468313" y="1484313"/>
            <a:ext cx="8291512" cy="4525962"/>
          </a:xfrm>
        </p:spPr>
        <p:txBody>
          <a:bodyPr/>
          <a:lstStyle/>
          <a:p>
            <a:pPr>
              <a:defRPr/>
            </a:pPr>
            <a:r>
              <a:rPr lang="zh-TW" altLang="en-US" sz="2800" b="1" dirty="0" smtClean="0">
                <a:solidFill>
                  <a:schemeClr val="accent4"/>
                </a:solidFill>
                <a:latin typeface="微軟正黑體" pitchFamily="34" charset="-120"/>
                <a:ea typeface="微軟正黑體" pitchFamily="34" charset="-120"/>
              </a:rPr>
              <a:t>案例</a:t>
            </a:r>
            <a:r>
              <a:rPr lang="en-US" altLang="zh-TW" sz="2800" b="1" dirty="0" smtClean="0">
                <a:solidFill>
                  <a:schemeClr val="accent4"/>
                </a:solidFill>
                <a:latin typeface="微軟正黑體" pitchFamily="34" charset="-120"/>
                <a:ea typeface="微軟正黑體" pitchFamily="34" charset="-120"/>
              </a:rPr>
              <a:t>2</a:t>
            </a:r>
            <a:r>
              <a:rPr lang="zh-TW" altLang="en-US" sz="2800" b="1" dirty="0" smtClean="0">
                <a:solidFill>
                  <a:schemeClr val="accent4"/>
                </a:solidFill>
                <a:latin typeface="微軟正黑體" pitchFamily="34" charset="-120"/>
                <a:ea typeface="微軟正黑體" pitchFamily="34" charset="-120"/>
              </a:rPr>
              <a:t>：男女嬰待遇大不同</a:t>
            </a:r>
            <a:endParaRPr lang="zh-TW" altLang="en-US" sz="3600" dirty="0">
              <a:latin typeface="微軟正黑體" pitchFamily="34" charset="-120"/>
              <a:ea typeface="微軟正黑體" pitchFamily="34" charset="-120"/>
            </a:endParaRPr>
          </a:p>
        </p:txBody>
      </p:sp>
      <p:sp>
        <p:nvSpPr>
          <p:cNvPr id="3994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97641E51-3545-43CA-B7C6-3BBFB3666ECE}"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23</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8" name="文字方塊 7"/>
          <p:cNvSpPr txBox="1"/>
          <p:nvPr/>
        </p:nvSpPr>
        <p:spPr>
          <a:xfrm>
            <a:off x="3924300" y="1989138"/>
            <a:ext cx="4968875" cy="1354137"/>
          </a:xfrm>
          <a:prstGeom prst="rect">
            <a:avLst/>
          </a:prstGeom>
          <a:noFill/>
        </p:spPr>
        <p:txBody>
          <a:bodyPr>
            <a:spAutoFit/>
          </a:bodyPr>
          <a:lstStyle/>
          <a:p>
            <a:pPr marL="180000" indent="-180000" eaLnBrk="1" hangingPunct="1">
              <a:buClr>
                <a:schemeClr val="accent3"/>
              </a:buClr>
              <a:buSzPct val="80000"/>
              <a:buFont typeface="Arial" pitchFamily="34" charset="0"/>
              <a:buChar char="►"/>
              <a:defRPr/>
            </a:pPr>
            <a:r>
              <a:rPr lang="zh-TW" altLang="en-US" sz="2400" dirty="0">
                <a:solidFill>
                  <a:schemeClr val="tx1">
                    <a:lumMod val="75000"/>
                    <a:lumOff val="25000"/>
                  </a:schemeClr>
                </a:solidFill>
                <a:latin typeface="微軟正黑體" pitchFamily="34" charset="-120"/>
                <a:ea typeface="微軟正黑體" pitchFamily="34" charset="-120"/>
              </a:rPr>
              <a:t>社會傳統文化</a:t>
            </a:r>
            <a:endParaRPr lang="en-US" altLang="zh-TW" sz="2400" dirty="0">
              <a:solidFill>
                <a:schemeClr val="tx1">
                  <a:lumMod val="75000"/>
                  <a:lumOff val="25000"/>
                </a:schemeClr>
              </a:solidFill>
              <a:latin typeface="微軟正黑體" pitchFamily="34" charset="-120"/>
              <a:ea typeface="微軟正黑體" pitchFamily="34" charset="-120"/>
            </a:endParaRPr>
          </a:p>
          <a:p>
            <a:pPr marL="361950" lvl="1" indent="-180975" algn="just" eaLnBrk="1" hangingPunct="1">
              <a:lnSpc>
                <a:spcPct val="120000"/>
              </a:lnSpc>
              <a:spcBef>
                <a:spcPts val="600"/>
              </a:spcBef>
              <a:buClr>
                <a:schemeClr val="accent2"/>
              </a:buClr>
              <a:buFont typeface="Wingdings" pitchFamily="2" charset="2"/>
              <a:buChar char="l"/>
              <a:defRPr/>
            </a:pPr>
            <a:r>
              <a:rPr lang="zh-TW" altLang="en-US" sz="2000" dirty="0">
                <a:solidFill>
                  <a:schemeClr val="tx1">
                    <a:lumMod val="75000"/>
                    <a:lumOff val="25000"/>
                  </a:schemeClr>
                </a:solidFill>
                <a:latin typeface="微軟正黑體" pitchFamily="34" charset="-120"/>
                <a:ea typeface="微軟正黑體" pitchFamily="34" charset="-120"/>
              </a:rPr>
              <a:t>生男嬰送油飯、生女嬰送蛋糕。</a:t>
            </a:r>
            <a:endParaRPr lang="en-US" altLang="zh-TW" sz="2000" dirty="0">
              <a:solidFill>
                <a:schemeClr val="tx1">
                  <a:lumMod val="75000"/>
                  <a:lumOff val="25000"/>
                </a:schemeClr>
              </a:solidFill>
              <a:latin typeface="微軟正黑體" pitchFamily="34" charset="-120"/>
              <a:ea typeface="微軟正黑體" pitchFamily="34" charset="-120"/>
            </a:endParaRPr>
          </a:p>
          <a:p>
            <a:pPr marL="361950" lvl="1" indent="-180975" algn="just" eaLnBrk="1" hangingPunct="1">
              <a:lnSpc>
                <a:spcPct val="120000"/>
              </a:lnSpc>
              <a:spcBef>
                <a:spcPts val="600"/>
              </a:spcBef>
              <a:buClr>
                <a:schemeClr val="accent2"/>
              </a:buClr>
              <a:buFont typeface="Wingdings" pitchFamily="2" charset="2"/>
              <a:buChar char="l"/>
              <a:defRPr/>
            </a:pPr>
            <a:r>
              <a:rPr lang="zh-TW" altLang="en-US" sz="2000" dirty="0">
                <a:solidFill>
                  <a:schemeClr val="tx1">
                    <a:lumMod val="75000"/>
                    <a:lumOff val="25000"/>
                  </a:schemeClr>
                </a:solidFill>
                <a:latin typeface="微軟正黑體" pitchFamily="34" charset="-120"/>
                <a:ea typeface="微軟正黑體" pitchFamily="34" charset="-120"/>
              </a:rPr>
              <a:t>不會為女嬰舉行抓周儀式。</a:t>
            </a:r>
            <a:endParaRPr lang="en-US" altLang="zh-TW" sz="2000" dirty="0">
              <a:solidFill>
                <a:schemeClr val="tx1">
                  <a:lumMod val="75000"/>
                  <a:lumOff val="25000"/>
                </a:schemeClr>
              </a:solidFill>
              <a:latin typeface="微軟正黑體" pitchFamily="34" charset="-120"/>
              <a:ea typeface="微軟正黑體" pitchFamily="34" charset="-120"/>
            </a:endParaRPr>
          </a:p>
        </p:txBody>
      </p:sp>
      <p:pic>
        <p:nvPicPr>
          <p:cNvPr id="43015" name="Picture 7"/>
          <p:cNvPicPr>
            <a:picLocks noChangeAspect="1" noChangeArrowheads="1"/>
          </p:cNvPicPr>
          <p:nvPr/>
        </p:nvPicPr>
        <p:blipFill>
          <a:blip r:embed="rId2" cstate="print"/>
          <a:srcRect l="20314" t="29630" r="45073" b="27551"/>
          <a:stretch>
            <a:fillRect/>
          </a:stretch>
        </p:blipFill>
        <p:spPr bwMode="auto">
          <a:xfrm>
            <a:off x="539552" y="4254996"/>
            <a:ext cx="2952328" cy="2088232"/>
          </a:xfrm>
          <a:prstGeom prst="roundRect">
            <a:avLst>
              <a:gd name="adj" fmla="val 16211"/>
            </a:avLst>
          </a:prstGeom>
          <a:noFill/>
          <a:ln w="76200">
            <a:solidFill>
              <a:schemeClr val="accent1"/>
            </a:solidFill>
            <a:miter lim="800000"/>
            <a:headEnd/>
            <a:tailEnd/>
          </a:ln>
        </p:spPr>
      </p:pic>
      <p:pic>
        <p:nvPicPr>
          <p:cNvPr id="43016" name="Picture 8"/>
          <p:cNvPicPr>
            <a:picLocks noChangeAspect="1" noChangeArrowheads="1"/>
          </p:cNvPicPr>
          <p:nvPr/>
        </p:nvPicPr>
        <p:blipFill>
          <a:blip r:embed="rId3" cstate="print"/>
          <a:srcRect l="18697" t="33200" r="58269" b="38450"/>
          <a:stretch>
            <a:fillRect/>
          </a:stretch>
        </p:blipFill>
        <p:spPr bwMode="auto">
          <a:xfrm>
            <a:off x="539552" y="2060848"/>
            <a:ext cx="2952328" cy="2043919"/>
          </a:xfrm>
          <a:prstGeom prst="roundRect">
            <a:avLst>
              <a:gd name="adj" fmla="val 20395"/>
            </a:avLst>
          </a:prstGeom>
          <a:noFill/>
          <a:ln w="76200">
            <a:solidFill>
              <a:srgbClr val="FF6699"/>
            </a:solidFill>
            <a:miter lim="800000"/>
            <a:headEnd/>
            <a:tailEnd/>
          </a:ln>
        </p:spPr>
      </p:pic>
      <p:sp>
        <p:nvSpPr>
          <p:cNvPr id="39944" name="文字方塊 10"/>
          <p:cNvSpPr txBox="1">
            <a:spLocks noChangeArrowheads="1"/>
          </p:cNvSpPr>
          <p:nvPr/>
        </p:nvSpPr>
        <p:spPr bwMode="auto">
          <a:xfrm>
            <a:off x="3924300" y="3357563"/>
            <a:ext cx="4968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indent="-179388">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361950" indent="-180975">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Clr>
                <a:srgbClr val="9BBB59"/>
              </a:buClr>
              <a:buSzPct val="80000"/>
              <a:buFont typeface="Arial" panose="020B0604020202020204" pitchFamily="34" charset="0"/>
              <a:buChar char="►"/>
            </a:pPr>
            <a:r>
              <a:rPr lang="zh-TW" altLang="en-US" sz="2400">
                <a:solidFill>
                  <a:srgbClr val="404040"/>
                </a:solidFill>
                <a:latin typeface="微軟正黑體" panose="020B0604030504040204" pitchFamily="34" charset="-120"/>
                <a:ea typeface="微軟正黑體" panose="020B0604030504040204" pitchFamily="34" charset="-120"/>
              </a:rPr>
              <a:t>違反理由</a:t>
            </a:r>
            <a:endParaRPr lang="en-US" altLang="zh-TW" sz="2400">
              <a:solidFill>
                <a:srgbClr val="404040"/>
              </a:solidFill>
              <a:latin typeface="微軟正黑體" panose="020B0604030504040204" pitchFamily="34" charset="-120"/>
              <a:ea typeface="微軟正黑體" panose="020B0604030504040204" pitchFamily="34" charset="-120"/>
            </a:endParaRPr>
          </a:p>
          <a:p>
            <a:pPr lvl="1" algn="just" eaLnBrk="1" hangingPunct="1">
              <a:spcBef>
                <a:spcPts val="600"/>
              </a:spcBef>
              <a:buClr>
                <a:schemeClr val="accent2"/>
              </a:buClr>
              <a:buFont typeface="Wingdings" panose="05000000000000000000" pitchFamily="2" charset="2"/>
              <a:buChar char="l"/>
            </a:pPr>
            <a:r>
              <a:rPr lang="zh-TW" altLang="en-US" sz="2000">
                <a:solidFill>
                  <a:srgbClr val="404040"/>
                </a:solidFill>
                <a:latin typeface="微軟正黑體" panose="020B0604030504040204" pitchFamily="34" charset="-120"/>
                <a:ea typeface="微軟正黑體" panose="020B0604030504040204" pitchFamily="34" charset="-120"/>
              </a:rPr>
              <a:t>傳統根據新生兒性別有不同的禮俗，違反</a:t>
            </a:r>
            <a:r>
              <a:rPr lang="en-US" altLang="zh-TW" sz="2000">
                <a:solidFill>
                  <a:srgbClr val="404040"/>
                </a:solidFill>
                <a:latin typeface="微軟正黑體" panose="020B0604030504040204" pitchFamily="34" charset="-120"/>
                <a:ea typeface="微軟正黑體" panose="020B0604030504040204" pitchFamily="34" charset="-120"/>
              </a:rPr>
              <a:t>CEDAW</a:t>
            </a:r>
            <a:r>
              <a:rPr lang="zh-TW" altLang="en-US" sz="2000">
                <a:solidFill>
                  <a:srgbClr val="404040"/>
                </a:solidFill>
                <a:latin typeface="微軟正黑體" panose="020B0604030504040204" pitchFamily="34" charset="-120"/>
                <a:ea typeface="微軟正黑體" panose="020B0604030504040204" pitchFamily="34" charset="-120"/>
              </a:rPr>
              <a:t>第</a:t>
            </a:r>
            <a:r>
              <a:rPr lang="en-US" altLang="zh-TW" sz="2000">
                <a:solidFill>
                  <a:srgbClr val="404040"/>
                </a:solidFill>
                <a:latin typeface="微軟正黑體" panose="020B0604030504040204" pitchFamily="34" charset="-120"/>
                <a:ea typeface="微軟正黑體" panose="020B0604030504040204" pitchFamily="34" charset="-120"/>
              </a:rPr>
              <a:t>5</a:t>
            </a:r>
            <a:r>
              <a:rPr lang="zh-TW" altLang="en-US" sz="2000">
                <a:solidFill>
                  <a:srgbClr val="404040"/>
                </a:solidFill>
                <a:latin typeface="微軟正黑體" panose="020B0604030504040204" pitchFamily="34" charset="-120"/>
                <a:ea typeface="微軟正黑體" panose="020B0604030504040204" pitchFamily="34" charset="-120"/>
              </a:rPr>
              <a:t>條及一般性建議第</a:t>
            </a:r>
            <a:r>
              <a:rPr lang="en-US" altLang="zh-TW" sz="2000">
                <a:solidFill>
                  <a:srgbClr val="404040"/>
                </a:solidFill>
                <a:latin typeface="微軟正黑體" panose="020B0604030504040204" pitchFamily="34" charset="-120"/>
                <a:ea typeface="微軟正黑體" panose="020B0604030504040204" pitchFamily="34" charset="-120"/>
              </a:rPr>
              <a:t>28</a:t>
            </a:r>
            <a:r>
              <a:rPr lang="zh-TW" altLang="en-US" sz="2000">
                <a:solidFill>
                  <a:srgbClr val="404040"/>
                </a:solidFill>
                <a:latin typeface="微軟正黑體" panose="020B0604030504040204" pitchFamily="34" charset="-120"/>
                <a:ea typeface="微軟正黑體" panose="020B0604030504040204" pitchFamily="34" charset="-120"/>
              </a:rPr>
              <a:t>號。</a:t>
            </a:r>
          </a:p>
          <a:p>
            <a:pPr lvl="1" algn="just" eaLnBrk="1" hangingPunct="1">
              <a:spcBef>
                <a:spcPts val="600"/>
              </a:spcBef>
              <a:buClr>
                <a:schemeClr val="accent2"/>
              </a:buClr>
              <a:buFont typeface="Wingdings" panose="05000000000000000000" pitchFamily="2" charset="2"/>
              <a:buNone/>
            </a:pPr>
            <a:endParaRPr lang="zh-TW" altLang="en-US" sz="2000">
              <a:solidFill>
                <a:srgbClr val="404040"/>
              </a:solidFill>
              <a:latin typeface="微軟正黑體" panose="020B0604030504040204" pitchFamily="34" charset="-120"/>
              <a:ea typeface="微軟正黑體" panose="020B0604030504040204" pitchFamily="34" charset="-120"/>
            </a:endParaRPr>
          </a:p>
        </p:txBody>
      </p:sp>
      <p:grpSp>
        <p:nvGrpSpPr>
          <p:cNvPr id="39945" name="群組 6"/>
          <p:cNvGrpSpPr>
            <a:grpSpLocks/>
          </p:cNvGrpSpPr>
          <p:nvPr/>
        </p:nvGrpSpPr>
        <p:grpSpPr bwMode="auto">
          <a:xfrm>
            <a:off x="3851275" y="4365625"/>
            <a:ext cx="4819650" cy="1943100"/>
            <a:chOff x="2774570" y="2852738"/>
            <a:chExt cx="7345784" cy="3456581"/>
          </a:xfrm>
        </p:grpSpPr>
        <p:grpSp>
          <p:nvGrpSpPr>
            <p:cNvPr id="5" name="群組 8"/>
            <p:cNvGrpSpPr/>
            <p:nvPr/>
          </p:nvGrpSpPr>
          <p:grpSpPr>
            <a:xfrm>
              <a:off x="2774570" y="3212975"/>
              <a:ext cx="7345784" cy="3096344"/>
              <a:chOff x="2664889" y="3212975"/>
              <a:chExt cx="7345784" cy="3096344"/>
            </a:xfrm>
            <a:effectLst>
              <a:outerShdw blurRad="50800" dist="38100" dir="2700000" algn="tl" rotWithShape="0">
                <a:prstClr val="black">
                  <a:alpha val="30000"/>
                </a:prstClr>
              </a:outerShdw>
            </a:effectLst>
          </p:grpSpPr>
          <p:sp>
            <p:nvSpPr>
              <p:cNvPr id="15" name="剪去單一角落矩形 14"/>
              <p:cNvSpPr/>
              <p:nvPr/>
            </p:nvSpPr>
            <p:spPr>
              <a:xfrm rot="10800000" flipH="1">
                <a:off x="2664889" y="3212975"/>
                <a:ext cx="7344815" cy="3096344"/>
              </a:xfrm>
              <a:prstGeom prst="snip1Rect">
                <a:avLst>
                  <a:gd name="adj" fmla="val 10020"/>
                </a:avLst>
              </a:prstGeom>
              <a:solidFill>
                <a:srgbClr val="FFDA65">
                  <a:alpha val="70000"/>
                </a:srgbClr>
              </a:solidFill>
              <a:ln w="19050">
                <a:solidFill>
                  <a:schemeClr val="accent6">
                    <a:lumMod val="50000"/>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等腰三角形 15"/>
              <p:cNvSpPr/>
              <p:nvPr/>
            </p:nvSpPr>
            <p:spPr>
              <a:xfrm rot="3739473">
                <a:off x="9671011" y="5882518"/>
                <a:ext cx="295263" cy="384061"/>
              </a:xfrm>
              <a:prstGeom prst="triangle">
                <a:avLst>
                  <a:gd name="adj" fmla="val 57385"/>
                </a:avLst>
              </a:prstGeom>
              <a:solidFill>
                <a:srgbClr val="FFC000"/>
              </a:solidFill>
              <a:ln w="15875">
                <a:solidFill>
                  <a:schemeClr val="accent6">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pic>
          <p:nvPicPr>
            <p:cNvPr id="39949" name="Picture 3" descr="D:\02性平各項交辦事項\1050800_CEDAW教育訓練教材\簡報icon\圖釘.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6426" y="2852738"/>
              <a:ext cx="5032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6" name="文字方塊 12"/>
          <p:cNvSpPr txBox="1">
            <a:spLocks noChangeArrowheads="1"/>
          </p:cNvSpPr>
          <p:nvPr/>
        </p:nvSpPr>
        <p:spPr bwMode="auto">
          <a:xfrm>
            <a:off x="4048125" y="4591050"/>
            <a:ext cx="460851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spcBef>
                <a:spcPct val="0"/>
              </a:spcBef>
              <a:buFontTx/>
              <a:buNone/>
            </a:pPr>
            <a:r>
              <a:rPr lang="en-US" altLang="zh-TW" sz="2000" b="1">
                <a:solidFill>
                  <a:schemeClr val="accent2"/>
                </a:solidFill>
                <a:latin typeface="微軟正黑體" panose="020B0604030504040204" pitchFamily="34" charset="-120"/>
                <a:ea typeface="微軟正黑體" panose="020B0604030504040204" pitchFamily="34" charset="-120"/>
              </a:rPr>
              <a:t>CEDAW</a:t>
            </a:r>
            <a:r>
              <a:rPr lang="zh-TW" altLang="en-US" sz="2000" b="1">
                <a:solidFill>
                  <a:schemeClr val="accent2"/>
                </a:solidFill>
                <a:latin typeface="微軟正黑體" panose="020B0604030504040204" pitchFamily="34" charset="-120"/>
                <a:ea typeface="微軟正黑體" panose="020B0604030504040204" pitchFamily="34" charset="-120"/>
              </a:rPr>
              <a:t>第</a:t>
            </a:r>
            <a:r>
              <a:rPr lang="en-US" altLang="zh-TW" sz="2000" b="1">
                <a:solidFill>
                  <a:schemeClr val="accent2"/>
                </a:solidFill>
                <a:latin typeface="微軟正黑體" panose="020B0604030504040204" pitchFamily="34" charset="-120"/>
                <a:ea typeface="微軟正黑體" panose="020B0604030504040204" pitchFamily="34" charset="-120"/>
              </a:rPr>
              <a:t>5</a:t>
            </a:r>
            <a:r>
              <a:rPr lang="zh-TW" altLang="en-US" sz="2000" b="1">
                <a:solidFill>
                  <a:schemeClr val="accent2"/>
                </a:solidFill>
                <a:latin typeface="微軟正黑體" panose="020B0604030504040204" pitchFamily="34" charset="-120"/>
                <a:ea typeface="微軟正黑體" panose="020B0604030504040204" pitchFamily="34" charset="-120"/>
              </a:rPr>
              <a:t>條</a:t>
            </a:r>
            <a:r>
              <a:rPr lang="en-US" altLang="zh-TW" sz="2000" b="1">
                <a:solidFill>
                  <a:schemeClr val="accent2"/>
                </a:solidFill>
                <a:latin typeface="微軟正黑體" panose="020B0604030504040204" pitchFamily="34" charset="-120"/>
                <a:ea typeface="微軟正黑體" panose="020B0604030504040204" pitchFamily="34" charset="-120"/>
              </a:rPr>
              <a:t>a</a:t>
            </a:r>
            <a:r>
              <a:rPr lang="zh-TW" altLang="en-US" sz="2000" b="1">
                <a:solidFill>
                  <a:schemeClr val="accent2"/>
                </a:solidFill>
                <a:latin typeface="微軟正黑體" panose="020B0604030504040204" pitchFamily="34" charset="-120"/>
                <a:ea typeface="微軟正黑體" panose="020B0604030504040204" pitchFamily="34" charset="-120"/>
              </a:rPr>
              <a:t>款</a:t>
            </a:r>
            <a:endParaRPr lang="en-US" altLang="zh-TW" sz="2000" b="1">
              <a:solidFill>
                <a:schemeClr val="accent2"/>
              </a:solidFill>
              <a:latin typeface="微軟正黑體" panose="020B0604030504040204" pitchFamily="34" charset="-120"/>
              <a:ea typeface="微軟正黑體" panose="020B0604030504040204" pitchFamily="34" charset="-120"/>
            </a:endParaRPr>
          </a:p>
          <a:p>
            <a:pPr algn="just" eaLnBrk="1" hangingPunct="1">
              <a:spcBef>
                <a:spcPts val="600"/>
              </a:spcBef>
              <a:buFontTx/>
              <a:buNone/>
            </a:pPr>
            <a:r>
              <a:rPr lang="zh-TW" altLang="en-US" sz="1800">
                <a:latin typeface="微軟正黑體" panose="020B0604030504040204" pitchFamily="34" charset="-120"/>
                <a:ea typeface="微軟正黑體" panose="020B0604030504040204" pitchFamily="34" charset="-120"/>
              </a:rPr>
              <a:t>締約各國應採取一切適當措施：</a:t>
            </a:r>
            <a:endParaRPr lang="en-US" altLang="zh-TW" sz="1800">
              <a:latin typeface="微軟正黑體" panose="020B0604030504040204" pitchFamily="34" charset="-120"/>
              <a:ea typeface="微軟正黑體" panose="020B0604030504040204" pitchFamily="34" charset="-120"/>
            </a:endParaRPr>
          </a:p>
          <a:p>
            <a:pPr algn="just" eaLnBrk="1" hangingPunct="1">
              <a:spcBef>
                <a:spcPts val="600"/>
              </a:spcBef>
              <a:buFontTx/>
              <a:buNone/>
            </a:pPr>
            <a:r>
              <a:rPr lang="en-US" altLang="zh-TW" sz="1800">
                <a:latin typeface="微軟正黑體" panose="020B0604030504040204" pitchFamily="34" charset="-120"/>
                <a:ea typeface="微軟正黑體" panose="020B0604030504040204" pitchFamily="34" charset="-120"/>
              </a:rPr>
              <a:t>(a)</a:t>
            </a:r>
            <a:r>
              <a:rPr lang="zh-TW" altLang="en-US" sz="1800">
                <a:latin typeface="微軟正黑體" panose="020B0604030504040204" pitchFamily="34" charset="-120"/>
                <a:ea typeface="微軟正黑體" panose="020B0604030504040204" pitchFamily="34" charset="-120"/>
              </a:rPr>
              <a:t>改變男女的社會和文化行為模式，以消除基於性別而分尊卑觀念或基於男女任務定型所產生的偏見、習俗和一切其他做法</a:t>
            </a:r>
            <a:endParaRPr lang="en-US" altLang="zh-TW" sz="180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6948488" y="6604000"/>
            <a:ext cx="1871662" cy="254000"/>
          </a:xfrm>
          <a:prstGeom prst="rect">
            <a:avLst/>
          </a:prstGeom>
          <a:noFill/>
        </p:spPr>
        <p:txBody>
          <a:bodyPr>
            <a:spAutoFit/>
          </a:bodyPr>
          <a:lstStyle>
            <a:defPPr>
              <a:defRPr lang="zh-TW"/>
            </a:defPPr>
            <a:lvl1pPr eaLnBrk="1" hangingPunct="1">
              <a:spcBef>
                <a:spcPct val="20000"/>
              </a:spcBef>
              <a:defRPr sz="1050" b="1">
                <a:solidFill>
                  <a:schemeClr val="tx2">
                    <a:lumMod val="75000"/>
                  </a:schemeClr>
                </a:solidFill>
                <a:latin typeface="微軟正黑體" pitchFamily="34" charset="-120"/>
                <a:ea typeface="微軟正黑體" pitchFamily="34" charset="-120"/>
                <a:cs typeface="Times New Roman" pitchFamily="18" charset="0"/>
              </a:defRPr>
            </a:lvl1pPr>
          </a:lstStyle>
          <a:p>
            <a:pPr>
              <a:defRPr/>
            </a:pPr>
            <a:r>
              <a:rPr lang="zh-TW" altLang="en-US" dirty="0"/>
              <a:t>資料來源</a:t>
            </a:r>
            <a:r>
              <a:rPr lang="en-US" altLang="zh-TW" dirty="0"/>
              <a:t>:</a:t>
            </a:r>
            <a:r>
              <a:rPr lang="zh-TW" altLang="en-US" dirty="0"/>
              <a:t>現代國民生育禮</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四、交叉歧視案例</a:t>
            </a:r>
            <a:r>
              <a:rPr lang="en-US" altLang="zh-TW" sz="2800" dirty="0" smtClean="0"/>
              <a:t>(1/2)</a:t>
            </a:r>
            <a:endParaRPr lang="zh-TW" altLang="en-US" sz="2800" dirty="0"/>
          </a:p>
        </p:txBody>
      </p:sp>
      <p:sp>
        <p:nvSpPr>
          <p:cNvPr id="4" name="投影片編號版面配置區 3"/>
          <p:cNvSpPr>
            <a:spLocks noGrp="1"/>
          </p:cNvSpPr>
          <p:nvPr>
            <p:ph type="sldNum" sz="quarter" idx="12"/>
          </p:nvPr>
        </p:nvSpPr>
        <p:spPr/>
        <p:txBody>
          <a:bodyPr/>
          <a:lstStyle/>
          <a:p>
            <a:pPr>
              <a:defRPr/>
            </a:pPr>
            <a:fld id="{16D859C6-5F7B-4E61-87C4-638EE984B359}" type="slidenum">
              <a:rPr lang="zh-TW" altLang="en-US" smtClean="0"/>
              <a:pPr>
                <a:defRPr/>
              </a:pPr>
              <a:t>24</a:t>
            </a:fld>
            <a:endParaRPr lang="en-US" altLang="zh-TW"/>
          </a:p>
        </p:txBody>
      </p:sp>
      <p:sp>
        <p:nvSpPr>
          <p:cNvPr id="7" name="內容版面配置區 2"/>
          <p:cNvSpPr txBox="1">
            <a:spLocks/>
          </p:cNvSpPr>
          <p:nvPr/>
        </p:nvSpPr>
        <p:spPr bwMode="auto">
          <a:xfrm>
            <a:off x="250825" y="1412875"/>
            <a:ext cx="8623731" cy="5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99"/>
              </a:buClr>
              <a:buSzPct val="80000"/>
              <a:buFont typeface="Wingdings" pitchFamily="2" charset="2"/>
              <a:buChar char="u"/>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3"/>
              </a:buClr>
              <a:buSzPct val="80000"/>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zh-TW" altLang="en-US" sz="2800" b="1" dirty="0" smtClean="0">
                <a:solidFill>
                  <a:srgbClr val="8064A2"/>
                </a:solidFill>
                <a:latin typeface="微軟正黑體" panose="020B0604030504040204" pitchFamily="34" charset="-120"/>
                <a:ea typeface="微軟正黑體" panose="020B0604030504040204" pitchFamily="34" charset="-120"/>
              </a:rPr>
              <a:t>性別與種族：</a:t>
            </a:r>
            <a:endParaRPr lang="zh-TW" altLang="en-US" sz="2800" b="1" dirty="0">
              <a:solidFill>
                <a:srgbClr val="8064A2"/>
              </a:solidFill>
              <a:latin typeface="微軟正黑體" panose="020B0604030504040204" pitchFamily="34" charset="-120"/>
              <a:ea typeface="微軟正黑體" panose="020B0604030504040204" pitchFamily="34" charset="-120"/>
            </a:endParaRPr>
          </a:p>
        </p:txBody>
      </p:sp>
      <p:sp>
        <p:nvSpPr>
          <p:cNvPr id="8" name="矩形 126"/>
          <p:cNvSpPr>
            <a:spLocks noChangeArrowheads="1"/>
          </p:cNvSpPr>
          <p:nvPr/>
        </p:nvSpPr>
        <p:spPr bwMode="auto">
          <a:xfrm>
            <a:off x="6732239" y="6549962"/>
            <a:ext cx="2122971" cy="263414"/>
          </a:xfrm>
          <a:prstGeom prst="rect">
            <a:avLst/>
          </a:prstGeom>
          <a:noFill/>
        </p:spPr>
        <p:txBody>
          <a:bodyPr wrap="square">
            <a:spAutoFit/>
          </a:bodyPr>
          <a:lstStyle/>
          <a:p>
            <a:pPr eaLnBrk="1" hangingPunct="1"/>
            <a:r>
              <a:rPr lang="zh-TW" altLang="en-US" sz="1050" b="1" dirty="0">
                <a:solidFill>
                  <a:schemeClr val="tx2">
                    <a:lumMod val="75000"/>
                  </a:schemeClr>
                </a:solidFill>
                <a:latin typeface="微軟正黑體" pitchFamily="34" charset="-120"/>
                <a:ea typeface="微軟正黑體" pitchFamily="34" charset="-120"/>
                <a:cs typeface="Times New Roman" pitchFamily="18" charset="0"/>
              </a:rPr>
              <a:t>資料來源</a:t>
            </a:r>
            <a:r>
              <a:rPr lang="zh-TW" altLang="en-US" sz="1050" b="1" dirty="0" smtClean="0">
                <a:solidFill>
                  <a:schemeClr val="tx2">
                    <a:lumMod val="75000"/>
                  </a:schemeClr>
                </a:solidFill>
                <a:latin typeface="微軟正黑體" pitchFamily="34" charset="-120"/>
                <a:ea typeface="微軟正黑體" pitchFamily="34" charset="-120"/>
                <a:cs typeface="Times New Roman" pitchFamily="18" charset="0"/>
              </a:rPr>
              <a:t>：自由時報</a:t>
            </a:r>
            <a:r>
              <a:rPr lang="en-US" altLang="zh-TW" sz="1050" b="1" dirty="0" smtClean="0">
                <a:solidFill>
                  <a:schemeClr val="tx2">
                    <a:lumMod val="75000"/>
                  </a:schemeClr>
                </a:solidFill>
                <a:latin typeface="微軟正黑體" pitchFamily="34" charset="-120"/>
                <a:ea typeface="微軟正黑體" pitchFamily="34" charset="-120"/>
                <a:cs typeface="Times New Roman" pitchFamily="18" charset="0"/>
              </a:rPr>
              <a:t>107.7.27</a:t>
            </a:r>
            <a:endParaRPr lang="zh-TW" altLang="en-US" sz="1050" b="1" dirty="0">
              <a:solidFill>
                <a:schemeClr val="tx2">
                  <a:lumMod val="75000"/>
                </a:schemeClr>
              </a:solidFill>
              <a:latin typeface="微軟正黑體" pitchFamily="34" charset="-120"/>
              <a:ea typeface="微軟正黑體" pitchFamily="34" charset="-120"/>
              <a:cs typeface="Times New Roman" pitchFamily="18" charset="0"/>
            </a:endParaRPr>
          </a:p>
        </p:txBody>
      </p:sp>
      <p:pic>
        <p:nvPicPr>
          <p:cNvPr id="6" name="內容版面配置區 5"/>
          <p:cNvPicPr>
            <a:picLocks noGrp="1" noChangeAspect="1"/>
          </p:cNvPicPr>
          <p:nvPr>
            <p:ph idx="1"/>
          </p:nvPr>
        </p:nvPicPr>
        <p:blipFill>
          <a:blip r:embed="rId2"/>
          <a:stretch>
            <a:fillRect/>
          </a:stretch>
        </p:blipFill>
        <p:spPr>
          <a:xfrm rot="21282946">
            <a:off x="754269" y="2330785"/>
            <a:ext cx="2200847" cy="3200677"/>
          </a:xfrm>
          <a:prstGeom prst="rect">
            <a:avLst/>
          </a:prstGeom>
          <a:ln>
            <a:noFill/>
          </a:ln>
          <a:effectLst>
            <a:outerShdw blurRad="190500" algn="tl" rotWithShape="0">
              <a:srgbClr val="000000">
                <a:alpha val="70000"/>
              </a:srgbClr>
            </a:outerShdw>
          </a:effectLst>
        </p:spPr>
      </p:pic>
      <p:sp>
        <p:nvSpPr>
          <p:cNvPr id="10" name="內容版面配置區 2"/>
          <p:cNvSpPr txBox="1">
            <a:spLocks/>
          </p:cNvSpPr>
          <p:nvPr/>
        </p:nvSpPr>
        <p:spPr bwMode="auto">
          <a:xfrm>
            <a:off x="2919289" y="1700857"/>
            <a:ext cx="5760640" cy="4655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99"/>
              </a:buClr>
              <a:buSzPct val="80000"/>
              <a:buFont typeface="Wingdings" pitchFamily="2" charset="2"/>
              <a:buChar char="u"/>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3"/>
              </a:buClr>
              <a:buSzPct val="80000"/>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lnSpc>
                <a:spcPct val="110000"/>
              </a:lnSpc>
              <a:buClr>
                <a:srgbClr val="9BBB59"/>
              </a:buClr>
            </a:pPr>
            <a:r>
              <a:rPr lang="zh-TW" altLang="en-US" sz="1800" dirty="0">
                <a:solidFill>
                  <a:srgbClr val="404040"/>
                </a:solidFill>
                <a:latin typeface="微軟正黑體" panose="020B0604030504040204" pitchFamily="34" charset="-120"/>
                <a:ea typeface="微軟正黑體" panose="020B0604030504040204" pitchFamily="34" charset="-120"/>
              </a:rPr>
              <a:t>行政院</a:t>
            </a:r>
            <a:r>
              <a:rPr lang="zh-TW" altLang="en-US" sz="1800" dirty="0" smtClean="0">
                <a:solidFill>
                  <a:srgbClr val="404040"/>
                </a:solidFill>
                <a:latin typeface="微軟正黑體" panose="020B0604030504040204" pitchFamily="34" charset="-120"/>
                <a:ea typeface="微軟正黑體" panose="020B0604030504040204" pitchFamily="34" charset="-120"/>
              </a:rPr>
              <a:t>發言人</a:t>
            </a:r>
            <a:r>
              <a:rPr lang="en-US" altLang="zh-TW" sz="1800" dirty="0" smtClean="0">
                <a:solidFill>
                  <a:srgbClr val="404040"/>
                </a:solidFill>
                <a:latin typeface="微軟正黑體" panose="020B0604030504040204" pitchFamily="34" charset="-120"/>
                <a:ea typeface="微軟正黑體" panose="020B0604030504040204" pitchFamily="34" charset="-120"/>
              </a:rPr>
              <a:t>Kolas </a:t>
            </a:r>
            <a:r>
              <a:rPr lang="en-US" altLang="zh-TW" sz="1800" dirty="0" err="1" smtClean="0">
                <a:solidFill>
                  <a:srgbClr val="404040"/>
                </a:solidFill>
                <a:latin typeface="微軟正黑體" panose="020B0604030504040204" pitchFamily="34" charset="-120"/>
                <a:ea typeface="微軟正黑體" panose="020B0604030504040204" pitchFamily="34" charset="-120"/>
              </a:rPr>
              <a:t>Yotaka</a:t>
            </a:r>
            <a:r>
              <a:rPr lang="zh-TW" altLang="en-US" sz="1800" dirty="0" smtClean="0">
                <a:solidFill>
                  <a:srgbClr val="404040"/>
                </a:solidFill>
                <a:latin typeface="微軟正黑體" panose="020B0604030504040204" pitchFamily="34" charset="-120"/>
                <a:ea typeface="微軟正黑體" panose="020B0604030504040204" pitchFamily="34" charset="-120"/>
              </a:rPr>
              <a:t>表示</a:t>
            </a:r>
            <a:r>
              <a:rPr lang="zh-TW" altLang="en-US" sz="1800" dirty="0">
                <a:solidFill>
                  <a:srgbClr val="404040"/>
                </a:solidFill>
                <a:latin typeface="微軟正黑體" panose="020B0604030504040204" pitchFamily="34" charset="-120"/>
                <a:ea typeface="微軟正黑體" panose="020B0604030504040204" pitchFamily="34" charset="-120"/>
              </a:rPr>
              <a:t>，自己面對的挑戰不是如何回應、講話語氣如何、能否清楚傳遞資訊等問題，「</a:t>
            </a:r>
            <a:r>
              <a:rPr kumimoji="0" lang="zh-TW" altLang="en-US" sz="1800" dirty="0" smtClean="0">
                <a:solidFill>
                  <a:srgbClr val="FF0000"/>
                </a:solidFill>
                <a:latin typeface="微軟正黑體" panose="020B0604030504040204" pitchFamily="34" charset="-120"/>
                <a:ea typeface="微軟正黑體" panose="020B0604030504040204" pitchFamily="34" charset="-120"/>
              </a:rPr>
              <a:t>最多的挑戰是性別跟種族歧視！</a:t>
            </a:r>
            <a:r>
              <a:rPr kumimoji="0" lang="zh-TW" altLang="en-US" sz="1800" dirty="0" smtClean="0">
                <a:latin typeface="微軟正黑體" panose="020B0604030504040204" pitchFamily="34" charset="-120"/>
                <a:ea typeface="微軟正黑體" panose="020B0604030504040204" pitchFamily="34" charset="-120"/>
              </a:rPr>
              <a:t>」</a:t>
            </a:r>
            <a:r>
              <a:rPr lang="zh-TW" altLang="en-US" sz="1800" dirty="0">
                <a:solidFill>
                  <a:srgbClr val="404040"/>
                </a:solidFill>
                <a:latin typeface="微軟正黑體" panose="020B0604030504040204" pitchFamily="34" charset="-120"/>
                <a:ea typeface="微軟正黑體" panose="020B0604030504040204" pitchFamily="34" charset="-120"/>
              </a:rPr>
              <a:t>因為自己是女性又是原住民的身分。</a:t>
            </a:r>
            <a:endParaRPr lang="en-US" altLang="zh-TW" sz="1800" dirty="0">
              <a:solidFill>
                <a:srgbClr val="404040"/>
              </a:solidFill>
              <a:latin typeface="微軟正黑體" panose="020B0604030504040204" pitchFamily="34" charset="-120"/>
              <a:ea typeface="微軟正黑體" panose="020B0604030504040204" pitchFamily="34" charset="-120"/>
            </a:endParaRPr>
          </a:p>
          <a:p>
            <a:pPr lvl="1" algn="just">
              <a:lnSpc>
                <a:spcPct val="110000"/>
              </a:lnSpc>
              <a:buClr>
                <a:srgbClr val="9BBB59"/>
              </a:buClr>
            </a:pPr>
            <a:r>
              <a:rPr lang="zh-TW" altLang="en-US" sz="1800" dirty="0">
                <a:solidFill>
                  <a:srgbClr val="404040"/>
                </a:solidFill>
                <a:latin typeface="微軟正黑體" panose="020B0604030504040204" pitchFamily="34" charset="-120"/>
                <a:ea typeface="微軟正黑體" panose="020B0604030504040204" pitchFamily="34" charset="-120"/>
              </a:rPr>
              <a:t>對於名字使用羅馬拼音到醫院看病時，護士小姐因不知怎麼唸，因此不願念她的名字，有醫生以為她是外國人、外籍勞工或是外籍配偶，會用英文與她對話，堅持用羅馬拼音，是因為原民的名字，有些真的沒辦法用漢字來音譯。</a:t>
            </a:r>
            <a:endParaRPr lang="en-US" altLang="zh-TW" sz="1800" dirty="0">
              <a:solidFill>
                <a:srgbClr val="404040"/>
              </a:solidFill>
              <a:latin typeface="微軟正黑體" panose="020B0604030504040204" pitchFamily="34" charset="-120"/>
              <a:ea typeface="微軟正黑體" panose="020B0604030504040204" pitchFamily="34" charset="-120"/>
            </a:endParaRPr>
          </a:p>
          <a:p>
            <a:pPr lvl="1" algn="just">
              <a:lnSpc>
                <a:spcPct val="110000"/>
              </a:lnSpc>
              <a:buClr>
                <a:srgbClr val="9BBB59"/>
              </a:buClr>
            </a:pPr>
            <a:r>
              <a:rPr lang="zh-TW" altLang="en-US" sz="1800" dirty="0">
                <a:solidFill>
                  <a:srgbClr val="404040"/>
                </a:solidFill>
                <a:latin typeface="微軟正黑體" panose="020B0604030504040204" pitchFamily="34" charset="-120"/>
                <a:ea typeface="微軟正黑體" panose="020B0604030504040204" pitchFamily="34" charset="-120"/>
              </a:rPr>
              <a:t>發現有網友用非常不雅的漢字來音譯她的名字，「</a:t>
            </a:r>
            <a:r>
              <a:rPr lang="en-US" altLang="zh-TW" sz="1800" dirty="0">
                <a:solidFill>
                  <a:srgbClr val="404040"/>
                </a:solidFill>
                <a:latin typeface="微軟正黑體" panose="020B0604030504040204" pitchFamily="34" charset="-120"/>
                <a:ea typeface="微軟正黑體" panose="020B0604030504040204" pitchFamily="34" charset="-120"/>
              </a:rPr>
              <a:t>Kolas </a:t>
            </a:r>
            <a:r>
              <a:rPr lang="en-US" altLang="zh-TW" sz="1800" dirty="0" err="1">
                <a:solidFill>
                  <a:srgbClr val="404040"/>
                </a:solidFill>
                <a:latin typeface="微軟正黑體" panose="020B0604030504040204" pitchFamily="34" charset="-120"/>
                <a:ea typeface="微軟正黑體" panose="020B0604030504040204" pitchFamily="34" charset="-120"/>
              </a:rPr>
              <a:t>Yotaka</a:t>
            </a:r>
            <a:r>
              <a:rPr lang="zh-TW" altLang="en-US" sz="1800" dirty="0">
                <a:solidFill>
                  <a:srgbClr val="404040"/>
                </a:solidFill>
                <a:latin typeface="微軟正黑體" panose="020B0604030504040204" pitchFamily="34" charset="-120"/>
                <a:ea typeface="微軟正黑體" panose="020B0604030504040204" pitchFamily="34" charset="-120"/>
              </a:rPr>
              <a:t>」變成「褲拉屎</a:t>
            </a:r>
            <a:r>
              <a:rPr lang="en-US" altLang="zh-TW" sz="1800" dirty="0">
                <a:solidFill>
                  <a:srgbClr val="404040"/>
                </a:solidFill>
                <a:latin typeface="微軟正黑體" panose="020B0604030504040204" pitchFamily="34" charset="-120"/>
                <a:ea typeface="微軟正黑體" panose="020B0604030504040204" pitchFamily="34" charset="-120"/>
              </a:rPr>
              <a:t>‧</a:t>
            </a:r>
            <a:r>
              <a:rPr lang="zh-TW" altLang="en-US" sz="1800" dirty="0">
                <a:solidFill>
                  <a:srgbClr val="404040"/>
                </a:solidFill>
                <a:latin typeface="微軟正黑體" panose="020B0604030504040204" pitchFamily="34" charset="-120"/>
                <a:ea typeface="微軟正黑體" panose="020B0604030504040204" pitchFamily="34" charset="-120"/>
              </a:rPr>
              <a:t>有打卡」，她強調漢字每個字都有個別意義，跟拼音不同，她也無奈的說：「對名字的辯論，我已經辯論</a:t>
            </a:r>
            <a:r>
              <a:rPr lang="en-US" altLang="zh-TW" sz="1800" dirty="0">
                <a:solidFill>
                  <a:srgbClr val="404040"/>
                </a:solidFill>
                <a:latin typeface="微軟正黑體" panose="020B0604030504040204" pitchFamily="34" charset="-120"/>
                <a:ea typeface="微軟正黑體" panose="020B0604030504040204" pitchFamily="34" charset="-120"/>
              </a:rPr>
              <a:t>10</a:t>
            </a:r>
            <a:r>
              <a:rPr lang="zh-TW" altLang="en-US" sz="1800" dirty="0">
                <a:solidFill>
                  <a:srgbClr val="404040"/>
                </a:solidFill>
                <a:latin typeface="微軟正黑體" panose="020B0604030504040204" pitchFamily="34" charset="-120"/>
                <a:ea typeface="微軟正黑體" panose="020B0604030504040204" pitchFamily="34" charset="-120"/>
              </a:rPr>
              <a:t>幾年了，希望網友能尊重。」</a:t>
            </a:r>
            <a:endParaRPr lang="en-US" altLang="zh-TW" sz="1800" dirty="0">
              <a:solidFill>
                <a:srgbClr val="40404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5177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四、交叉歧視案例</a:t>
            </a:r>
            <a:r>
              <a:rPr lang="en-US" altLang="zh-TW" sz="2800" dirty="0" smtClean="0"/>
              <a:t>(2/2</a:t>
            </a:r>
            <a:r>
              <a:rPr lang="en-US" altLang="zh-TW" sz="2800" dirty="0"/>
              <a:t>)</a:t>
            </a:r>
            <a:endParaRPr lang="zh-TW" altLang="en-US" dirty="0"/>
          </a:p>
        </p:txBody>
      </p:sp>
      <p:sp>
        <p:nvSpPr>
          <p:cNvPr id="4" name="投影片編號版面配置區 3"/>
          <p:cNvSpPr>
            <a:spLocks noGrp="1"/>
          </p:cNvSpPr>
          <p:nvPr>
            <p:ph type="sldNum" sz="quarter" idx="12"/>
          </p:nvPr>
        </p:nvSpPr>
        <p:spPr/>
        <p:txBody>
          <a:bodyPr/>
          <a:lstStyle/>
          <a:p>
            <a:pPr>
              <a:defRPr/>
            </a:pPr>
            <a:fld id="{16D859C6-5F7B-4E61-87C4-638EE984B359}" type="slidenum">
              <a:rPr lang="zh-TW" altLang="en-US" smtClean="0"/>
              <a:pPr>
                <a:defRPr/>
              </a:pPr>
              <a:t>25</a:t>
            </a:fld>
            <a:endParaRPr lang="en-US" altLang="zh-TW"/>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336997226"/>
              </p:ext>
            </p:extLst>
          </p:nvPr>
        </p:nvGraphicFramePr>
        <p:xfrm>
          <a:off x="647564" y="3686331"/>
          <a:ext cx="7848872" cy="2670019"/>
        </p:xfrm>
        <a:graphic>
          <a:graphicData uri="http://schemas.openxmlformats.org/drawingml/2006/chart">
            <c:chart xmlns:c="http://schemas.openxmlformats.org/drawingml/2006/chart" xmlns:r="http://schemas.openxmlformats.org/officeDocument/2006/relationships" r:id="rId2"/>
          </a:graphicData>
        </a:graphic>
      </p:graphicFrame>
      <p:sp>
        <p:nvSpPr>
          <p:cNvPr id="7" name="內容版面配置區 2"/>
          <p:cNvSpPr txBox="1">
            <a:spLocks/>
          </p:cNvSpPr>
          <p:nvPr/>
        </p:nvSpPr>
        <p:spPr bwMode="auto">
          <a:xfrm>
            <a:off x="250825" y="1412875"/>
            <a:ext cx="8623731" cy="2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6699"/>
              </a:buClr>
              <a:buSzPct val="80000"/>
              <a:buFont typeface="Wingdings" pitchFamily="2" charset="2"/>
              <a:buChar char="u"/>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3"/>
              </a:buClr>
              <a:buSzPct val="80000"/>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zh-TW" altLang="en-US" sz="2800" b="1" dirty="0" smtClean="0">
                <a:solidFill>
                  <a:srgbClr val="8064A2"/>
                </a:solidFill>
                <a:latin typeface="微軟正黑體" panose="020B0604030504040204" pitchFamily="34" charset="-120"/>
                <a:ea typeface="微軟正黑體" panose="020B0604030504040204" pitchFamily="34" charset="-120"/>
              </a:rPr>
              <a:t>性別與身心障礙：</a:t>
            </a:r>
            <a:endParaRPr lang="zh-TW" altLang="en-US" sz="2800" b="1" dirty="0">
              <a:solidFill>
                <a:srgbClr val="8064A2"/>
              </a:solidFill>
              <a:latin typeface="微軟正黑體" panose="020B0604030504040204" pitchFamily="34" charset="-120"/>
              <a:ea typeface="微軟正黑體" panose="020B0604030504040204" pitchFamily="34" charset="-120"/>
            </a:endParaRPr>
          </a:p>
          <a:p>
            <a:pPr lvl="1" algn="just">
              <a:lnSpc>
                <a:spcPct val="110000"/>
              </a:lnSpc>
              <a:buClr>
                <a:srgbClr val="9BBB59"/>
              </a:buClr>
            </a:pPr>
            <a:r>
              <a:rPr kumimoji="0" lang="en-US" altLang="zh-TW" sz="2000" dirty="0">
                <a:latin typeface="微軟正黑體" panose="020B0604030504040204" pitchFamily="34" charset="-120"/>
                <a:ea typeface="微軟正黑體" panose="020B0604030504040204" pitchFamily="34" charset="-120"/>
              </a:rPr>
              <a:t>105</a:t>
            </a:r>
            <a:r>
              <a:rPr kumimoji="0" lang="zh-TW" altLang="en-US" sz="2000" dirty="0">
                <a:latin typeface="微軟正黑體" panose="020B0604030504040204" pitchFamily="34" charset="-120"/>
                <a:ea typeface="微軟正黑體" panose="020B0604030504040204" pitchFamily="34" charset="-120"/>
              </a:rPr>
              <a:t>年身心障礙受僱者之每月經常</a:t>
            </a:r>
            <a:r>
              <a:rPr kumimoji="0" lang="zh-TW" altLang="en-US" sz="2000">
                <a:latin typeface="微軟正黑體" panose="020B0604030504040204" pitchFamily="34" charset="-120"/>
                <a:ea typeface="微軟正黑體" panose="020B0604030504040204" pitchFamily="34" charset="-120"/>
              </a:rPr>
              <a:t>性</a:t>
            </a:r>
            <a:r>
              <a:rPr kumimoji="0" lang="zh-TW" altLang="en-US" sz="2000" smtClean="0">
                <a:latin typeface="微軟正黑體" panose="020B0604030504040204" pitchFamily="34" charset="-120"/>
                <a:ea typeface="微軟正黑體" panose="020B0604030504040204" pitchFamily="34" charset="-120"/>
              </a:rPr>
              <a:t>薪資或收入，</a:t>
            </a:r>
            <a:r>
              <a:rPr kumimoji="0" lang="zh-TW" altLang="en-US" sz="2000" dirty="0" smtClean="0">
                <a:latin typeface="微軟正黑體" panose="020B0604030504040204" pitchFamily="34" charset="-120"/>
                <a:ea typeface="微軟正黑體" panose="020B0604030504040204" pitchFamily="34" charset="-120"/>
              </a:rPr>
              <a:t>男女</a:t>
            </a:r>
            <a:r>
              <a:rPr kumimoji="0" lang="zh-TW" altLang="en-US" sz="2000" dirty="0">
                <a:latin typeface="微軟正黑體" panose="020B0604030504040204" pitchFamily="34" charset="-120"/>
                <a:ea typeface="微軟正黑體" panose="020B0604030504040204" pitchFamily="34" charset="-120"/>
              </a:rPr>
              <a:t>性身心障礙者分別占全體之</a:t>
            </a:r>
            <a:r>
              <a:rPr kumimoji="0" lang="en-US" altLang="zh-TW" sz="2000" dirty="0">
                <a:latin typeface="微軟正黑體" panose="020B0604030504040204" pitchFamily="34" charset="-120"/>
                <a:ea typeface="微軟正黑體" panose="020B0604030504040204" pitchFamily="34" charset="-120"/>
              </a:rPr>
              <a:t>69.34%</a:t>
            </a:r>
            <a:r>
              <a:rPr kumimoji="0" lang="zh-TW" altLang="en-US" sz="2000" dirty="0">
                <a:latin typeface="微軟正黑體" panose="020B0604030504040204" pitchFamily="34" charset="-120"/>
                <a:ea typeface="微軟正黑體" panose="020B0604030504040204" pitchFamily="34" charset="-120"/>
              </a:rPr>
              <a:t>、</a:t>
            </a:r>
            <a:r>
              <a:rPr kumimoji="0" lang="en-US" altLang="zh-TW" sz="2000" dirty="0">
                <a:latin typeface="微軟正黑體" panose="020B0604030504040204" pitchFamily="34" charset="-120"/>
                <a:ea typeface="微軟正黑體" panose="020B0604030504040204" pitchFamily="34" charset="-120"/>
              </a:rPr>
              <a:t>65.24%</a:t>
            </a:r>
            <a:r>
              <a:rPr kumimoji="0" lang="zh-TW" altLang="en-US" sz="2000" dirty="0" smtClean="0">
                <a:latin typeface="微軟正黑體" panose="020B0604030504040204" pitchFamily="34" charset="-120"/>
                <a:ea typeface="微軟正黑體" panose="020B0604030504040204" pitchFamily="34" charset="-120"/>
              </a:rPr>
              <a:t>，</a:t>
            </a:r>
            <a:r>
              <a:rPr kumimoji="0" lang="zh-TW" altLang="en-US" sz="2000" dirty="0">
                <a:latin typeface="微軟正黑體" panose="020B0604030504040204" pitchFamily="34" charset="-120"/>
                <a:ea typeface="微軟正黑體" panose="020B0604030504040204" pitchFamily="34" charset="-120"/>
              </a:rPr>
              <a:t>身心障礙者每月主要工作收入明顯低於全體受僱</a:t>
            </a:r>
            <a:r>
              <a:rPr kumimoji="0" lang="zh-TW" altLang="en-US" sz="2000" dirty="0" smtClean="0">
                <a:latin typeface="微軟正黑體" panose="020B0604030504040204" pitchFamily="34" charset="-120"/>
                <a:ea typeface="微軟正黑體" panose="020B0604030504040204" pitchFamily="34" charset="-120"/>
              </a:rPr>
              <a:t>者；另身心</a:t>
            </a:r>
            <a:r>
              <a:rPr kumimoji="0" lang="zh-TW" altLang="en-US" sz="2000" dirty="0">
                <a:latin typeface="微軟正黑體" panose="020B0604030504040204" pitchFamily="34" charset="-120"/>
                <a:ea typeface="微軟正黑體" panose="020B0604030504040204" pitchFamily="34" charset="-120"/>
              </a:rPr>
              <a:t>障礙</a:t>
            </a:r>
            <a:r>
              <a:rPr kumimoji="0" lang="zh-TW" altLang="en-US" sz="2000" dirty="0" smtClean="0">
                <a:latin typeface="微軟正黑體" panose="020B0604030504040204" pitchFamily="34" charset="-120"/>
                <a:ea typeface="微軟正黑體" panose="020B0604030504040204" pitchFamily="34" charset="-120"/>
              </a:rPr>
              <a:t>女性</a:t>
            </a:r>
            <a:r>
              <a:rPr kumimoji="0" lang="zh-TW" altLang="en-US" sz="2000" dirty="0">
                <a:latin typeface="微軟正黑體" panose="020B0604030504040204" pitchFamily="34" charset="-120"/>
                <a:ea typeface="微軟正黑體" panose="020B0604030504040204" pitchFamily="34" charset="-120"/>
              </a:rPr>
              <a:t>薪資為男性之</a:t>
            </a:r>
            <a:r>
              <a:rPr kumimoji="0" lang="en-US" altLang="zh-TW" sz="2000" dirty="0">
                <a:latin typeface="微軟正黑體" panose="020B0604030504040204" pitchFamily="34" charset="-120"/>
                <a:ea typeface="微軟正黑體" panose="020B0604030504040204" pitchFamily="34" charset="-120"/>
              </a:rPr>
              <a:t>79.22</a:t>
            </a:r>
            <a:r>
              <a:rPr kumimoji="0" lang="en-US" altLang="zh-TW" sz="2000" dirty="0" smtClean="0">
                <a:latin typeface="微軟正黑體" panose="020B0604030504040204" pitchFamily="34" charset="-120"/>
                <a:ea typeface="微軟正黑體" panose="020B0604030504040204" pitchFamily="34" charset="-120"/>
              </a:rPr>
              <a:t>%</a:t>
            </a:r>
            <a:r>
              <a:rPr kumimoji="0" lang="zh-TW" altLang="en-US" sz="2000" dirty="0" smtClean="0">
                <a:latin typeface="微軟正黑體" panose="020B0604030504040204" pitchFamily="34" charset="-120"/>
                <a:ea typeface="微軟正黑體" panose="020B0604030504040204" pitchFamily="34" charset="-120"/>
              </a:rPr>
              <a:t>，亦低於全體女性薪資為男性之</a:t>
            </a:r>
            <a:r>
              <a:rPr kumimoji="0" lang="en-US" altLang="zh-TW" sz="2000" dirty="0" smtClean="0">
                <a:latin typeface="微軟正黑體" panose="020B0604030504040204" pitchFamily="34" charset="-120"/>
                <a:ea typeface="微軟正黑體" panose="020B0604030504040204" pitchFamily="34" charset="-120"/>
              </a:rPr>
              <a:t>84.20%</a:t>
            </a:r>
            <a:r>
              <a:rPr kumimoji="0" lang="zh-TW" altLang="en-US" sz="2000" dirty="0" smtClean="0">
                <a:latin typeface="微軟正黑體" panose="020B0604030504040204" pitchFamily="34" charset="-120"/>
                <a:ea typeface="微軟正黑體" panose="020B0604030504040204" pitchFamily="34" charset="-120"/>
              </a:rPr>
              <a:t>。障礙女性</a:t>
            </a:r>
            <a:r>
              <a:rPr lang="zh-TW" altLang="en-US" sz="2000" dirty="0" smtClean="0">
                <a:latin typeface="微軟正黑體" pitchFamily="34" charset="-120"/>
                <a:ea typeface="微軟正黑體" pitchFamily="34" charset="-120"/>
              </a:rPr>
              <a:t>是否面臨性別與身心障礙的交叉歧視</a:t>
            </a:r>
            <a:r>
              <a:rPr lang="zh-TW" altLang="en-US" sz="2000" dirty="0">
                <a:latin typeface="微軟正黑體" pitchFamily="34" charset="-120"/>
                <a:ea typeface="微軟正黑體" pitchFamily="34" charset="-120"/>
              </a:rPr>
              <a:t>？</a:t>
            </a:r>
            <a:endParaRPr kumimoji="0" lang="en-US" altLang="zh-TW" sz="2000" dirty="0" smtClean="0">
              <a:latin typeface="微軟正黑體" panose="020B0604030504040204" pitchFamily="34" charset="-120"/>
              <a:ea typeface="微軟正黑體" panose="020B0604030504040204" pitchFamily="34" charset="-120"/>
            </a:endParaRPr>
          </a:p>
        </p:txBody>
      </p:sp>
      <p:sp>
        <p:nvSpPr>
          <p:cNvPr id="8" name="矩形 126"/>
          <p:cNvSpPr>
            <a:spLocks noChangeArrowheads="1"/>
          </p:cNvSpPr>
          <p:nvPr/>
        </p:nvSpPr>
        <p:spPr bwMode="auto">
          <a:xfrm>
            <a:off x="6171293" y="6549962"/>
            <a:ext cx="2683918" cy="263414"/>
          </a:xfrm>
          <a:prstGeom prst="rect">
            <a:avLst/>
          </a:prstGeom>
          <a:noFill/>
        </p:spPr>
        <p:txBody>
          <a:bodyPr wrap="square">
            <a:spAutoFit/>
          </a:bodyPr>
          <a:lstStyle/>
          <a:p>
            <a:pPr eaLnBrk="1" hangingPunct="1"/>
            <a:r>
              <a:rPr lang="zh-TW" altLang="en-US" sz="1050" b="1" dirty="0">
                <a:solidFill>
                  <a:schemeClr val="tx2">
                    <a:lumMod val="75000"/>
                  </a:schemeClr>
                </a:solidFill>
                <a:latin typeface="微軟正黑體" pitchFamily="34" charset="-120"/>
                <a:ea typeface="微軟正黑體" pitchFamily="34" charset="-120"/>
                <a:cs typeface="Times New Roman" pitchFamily="18" charset="0"/>
              </a:rPr>
              <a:t>資料來源</a:t>
            </a:r>
            <a:r>
              <a:rPr lang="zh-TW" altLang="en-US" sz="1050" b="1" dirty="0" smtClean="0">
                <a:solidFill>
                  <a:schemeClr val="tx2">
                    <a:lumMod val="75000"/>
                  </a:schemeClr>
                </a:solidFill>
                <a:latin typeface="微軟正黑體" pitchFamily="34" charset="-120"/>
                <a:ea typeface="微軟正黑體" pitchFamily="34" charset="-120"/>
                <a:cs typeface="Times New Roman" pitchFamily="18" charset="0"/>
              </a:rPr>
              <a:t>：勞動部「性別勞動統計專輯」</a:t>
            </a:r>
            <a:endParaRPr lang="zh-TW" altLang="en-US" sz="1050" b="1" dirty="0">
              <a:solidFill>
                <a:schemeClr val="tx2">
                  <a:lumMod val="75000"/>
                </a:schemeClr>
              </a:solidFill>
              <a:latin typeface="微軟正黑體" pitchFamily="34" charset="-120"/>
              <a:ea typeface="微軟正黑體" pitchFamily="34" charset="-120"/>
              <a:cs typeface="Times New Roman" pitchFamily="18" charset="0"/>
            </a:endParaRPr>
          </a:p>
        </p:txBody>
      </p:sp>
    </p:spTree>
    <p:extLst>
      <p:ext uri="{BB962C8B-B14F-4D97-AF65-F5344CB8AC3E}">
        <p14:creationId xmlns:p14="http://schemas.microsoft.com/office/powerpoint/2010/main" val="523284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p:txBody>
          <a:bodyPr/>
          <a:lstStyle/>
          <a:p>
            <a:r>
              <a:rPr lang="zh-TW" altLang="en-US" smtClean="0"/>
              <a:t>五、間接歧視定義</a:t>
            </a:r>
          </a:p>
        </p:txBody>
      </p:sp>
      <p:sp>
        <p:nvSpPr>
          <p:cNvPr id="4505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E6BEB973-95A2-4FB2-A454-D973BD5DFE52}"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26</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3" name="內容版面配置區 2"/>
          <p:cNvSpPr>
            <a:spLocks noGrp="1"/>
          </p:cNvSpPr>
          <p:nvPr>
            <p:ph idx="1"/>
          </p:nvPr>
        </p:nvSpPr>
        <p:spPr/>
        <p:txBody>
          <a:bodyPr/>
          <a:lstStyle/>
          <a:p>
            <a:pPr algn="just">
              <a:lnSpc>
                <a:spcPct val="120000"/>
              </a:lnSpc>
              <a:defRPr/>
            </a:pPr>
            <a:r>
              <a:rPr lang="zh-TW" altLang="en-US" sz="2800" b="1" dirty="0" smtClean="0">
                <a:solidFill>
                  <a:schemeClr val="accent4"/>
                </a:solidFill>
                <a:latin typeface="微軟正黑體" pitchFamily="34" charset="-120"/>
                <a:ea typeface="微軟正黑體" pitchFamily="34" charset="-120"/>
              </a:rPr>
              <a:t>「間接歧視」</a:t>
            </a:r>
            <a:r>
              <a:rPr lang="en-US" altLang="zh-TW" sz="2800" b="1" dirty="0" smtClean="0">
                <a:solidFill>
                  <a:schemeClr val="accent4"/>
                </a:solidFill>
                <a:latin typeface="微軟正黑體" pitchFamily="34" charset="-120"/>
                <a:ea typeface="微軟正黑體" pitchFamily="34" charset="-120"/>
              </a:rPr>
              <a:t>(Indirect </a:t>
            </a:r>
            <a:r>
              <a:rPr lang="en-US" altLang="zh-TW" sz="2800" b="1" dirty="0">
                <a:solidFill>
                  <a:srgbClr val="8064A2"/>
                </a:solidFill>
                <a:latin typeface="微軟正黑體" panose="020B0604030504040204" pitchFamily="34" charset="-120"/>
                <a:ea typeface="微軟正黑體" panose="020B0604030504040204" pitchFamily="34" charset="-120"/>
              </a:rPr>
              <a:t>discrimination</a:t>
            </a:r>
            <a:r>
              <a:rPr lang="en-US" altLang="zh-TW" sz="2800" b="1" dirty="0" smtClean="0">
                <a:solidFill>
                  <a:schemeClr val="accent4"/>
                </a:solidFill>
                <a:latin typeface="微軟正黑體" pitchFamily="34" charset="-120"/>
                <a:ea typeface="微軟正黑體" pitchFamily="34" charset="-120"/>
              </a:rPr>
              <a:t>)</a:t>
            </a:r>
            <a:r>
              <a:rPr lang="zh-TW" altLang="en-US" sz="2800" dirty="0" smtClean="0">
                <a:solidFill>
                  <a:schemeClr val="tx1">
                    <a:lumMod val="75000"/>
                    <a:lumOff val="25000"/>
                  </a:schemeClr>
                </a:solidFill>
                <a:latin typeface="微軟正黑體" pitchFamily="34" charset="-120"/>
                <a:ea typeface="微軟正黑體" pitchFamily="34" charset="-120"/>
              </a:rPr>
              <a:t>指的是，一項法律、政策、方案或措施</a:t>
            </a:r>
            <a:r>
              <a:rPr lang="zh-TW" altLang="en-US" sz="2800" b="1" dirty="0" smtClean="0">
                <a:solidFill>
                  <a:schemeClr val="accent4"/>
                </a:solidFill>
                <a:latin typeface="微軟正黑體" pitchFamily="34" charset="-120"/>
                <a:ea typeface="微軟正黑體" pitchFamily="34" charset="-120"/>
              </a:rPr>
              <a:t>表面上對男性和女性無任何歧視，但在實際施行上產生歧視婦女的效果</a:t>
            </a:r>
            <a:r>
              <a:rPr lang="zh-TW" altLang="en-US" sz="2800" dirty="0" smtClean="0">
                <a:solidFill>
                  <a:schemeClr val="tx1">
                    <a:lumMod val="75000"/>
                    <a:lumOff val="25000"/>
                  </a:schemeClr>
                </a:solidFill>
                <a:latin typeface="微軟正黑體" pitchFamily="34" charset="-120"/>
                <a:ea typeface="微軟正黑體" pitchFamily="34" charset="-120"/>
              </a:rPr>
              <a:t>。這是因為看似</a:t>
            </a:r>
            <a:r>
              <a:rPr lang="zh-TW" altLang="en-US" sz="2800" b="1" dirty="0" smtClean="0">
                <a:solidFill>
                  <a:schemeClr val="accent4"/>
                </a:solidFill>
                <a:latin typeface="微軟正黑體" pitchFamily="34" charset="-120"/>
                <a:ea typeface="微軟正黑體" pitchFamily="34" charset="-120"/>
              </a:rPr>
              <a:t>中性的措施</a:t>
            </a:r>
            <a:r>
              <a:rPr lang="zh-TW" altLang="en-US" sz="2800" dirty="0" smtClean="0">
                <a:solidFill>
                  <a:schemeClr val="tx1">
                    <a:lumMod val="75000"/>
                    <a:lumOff val="25000"/>
                  </a:schemeClr>
                </a:solidFill>
                <a:latin typeface="微軟正黑體" pitchFamily="34" charset="-120"/>
                <a:ea typeface="微軟正黑體" pitchFamily="34" charset="-120"/>
              </a:rPr>
              <a:t>沒有考慮男女間既存的不平等狀況（</a:t>
            </a:r>
            <a:r>
              <a:rPr lang="en-US" altLang="zh-TW" sz="2800" dirty="0" smtClean="0">
                <a:solidFill>
                  <a:schemeClr val="tx1">
                    <a:lumMod val="75000"/>
                    <a:lumOff val="25000"/>
                  </a:schemeClr>
                </a:solidFill>
                <a:latin typeface="微軟正黑體" pitchFamily="34" charset="-120"/>
                <a:ea typeface="微軟正黑體" pitchFamily="34" charset="-120"/>
              </a:rPr>
              <a:t>CEDAW</a:t>
            </a:r>
            <a:r>
              <a:rPr lang="zh-TW" altLang="en-US" sz="2800" dirty="0" smtClean="0">
                <a:solidFill>
                  <a:schemeClr val="tx1">
                    <a:lumMod val="75000"/>
                    <a:lumOff val="25000"/>
                  </a:schemeClr>
                </a:solidFill>
                <a:latin typeface="微軟正黑體" pitchFamily="34" charset="-120"/>
                <a:ea typeface="微軟正黑體" pitchFamily="34" charset="-120"/>
              </a:rPr>
              <a:t>第</a:t>
            </a:r>
            <a:r>
              <a:rPr lang="en-US" altLang="zh-TW" sz="2800" dirty="0" smtClean="0">
                <a:solidFill>
                  <a:schemeClr val="tx1">
                    <a:lumMod val="75000"/>
                    <a:lumOff val="25000"/>
                  </a:schemeClr>
                </a:solidFill>
                <a:latin typeface="微軟正黑體" pitchFamily="34" charset="-120"/>
                <a:ea typeface="微軟正黑體" pitchFamily="34" charset="-120"/>
              </a:rPr>
              <a:t>28</a:t>
            </a:r>
            <a:r>
              <a:rPr lang="zh-TW" altLang="en-US" sz="2800" dirty="0" smtClean="0">
                <a:solidFill>
                  <a:schemeClr val="tx1">
                    <a:lumMod val="75000"/>
                    <a:lumOff val="25000"/>
                  </a:schemeClr>
                </a:solidFill>
                <a:latin typeface="微軟正黑體" pitchFamily="34" charset="-120"/>
                <a:ea typeface="微軟正黑體" pitchFamily="34" charset="-120"/>
              </a:rPr>
              <a:t>號一般性建議第</a:t>
            </a:r>
            <a:r>
              <a:rPr lang="en-US" altLang="zh-TW" sz="2800" dirty="0" smtClean="0">
                <a:solidFill>
                  <a:schemeClr val="tx1">
                    <a:lumMod val="75000"/>
                    <a:lumOff val="25000"/>
                  </a:schemeClr>
                </a:solidFill>
                <a:latin typeface="微軟正黑體" pitchFamily="34" charset="-120"/>
                <a:ea typeface="微軟正黑體" pitchFamily="34" charset="-120"/>
              </a:rPr>
              <a:t>16</a:t>
            </a:r>
            <a:r>
              <a:rPr lang="zh-TW" altLang="en-US" sz="2800" dirty="0" smtClean="0">
                <a:solidFill>
                  <a:schemeClr val="tx1">
                    <a:lumMod val="75000"/>
                    <a:lumOff val="25000"/>
                  </a:schemeClr>
                </a:solidFill>
                <a:latin typeface="微軟正黑體" pitchFamily="34" charset="-120"/>
                <a:ea typeface="微軟正黑體" pitchFamily="34" charset="-120"/>
              </a:rPr>
              <a:t>段）</a:t>
            </a:r>
            <a:r>
              <a:rPr lang="zh-TW" altLang="en-US" dirty="0" smtClean="0">
                <a:solidFill>
                  <a:schemeClr val="tx1">
                    <a:lumMod val="75000"/>
                    <a:lumOff val="25000"/>
                  </a:schemeClr>
                </a:solidFill>
                <a:latin typeface="微軟正黑體" pitchFamily="34" charset="-120"/>
                <a:ea typeface="微軟正黑體" pitchFamily="34" charset="-120"/>
              </a:rPr>
              <a:t>。</a:t>
            </a:r>
            <a:endParaRPr lang="zh-TW"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p:txBody>
          <a:bodyPr/>
          <a:lstStyle/>
          <a:p>
            <a:r>
              <a:rPr lang="zh-TW" altLang="en-US" smtClean="0"/>
              <a:t>六、間接歧視案例</a:t>
            </a:r>
            <a:r>
              <a:rPr lang="en-US" altLang="zh-TW" sz="2800" smtClean="0"/>
              <a:t>(1/3)</a:t>
            </a:r>
            <a:endParaRPr lang="zh-TW" altLang="en-US" smtClean="0"/>
          </a:p>
        </p:txBody>
      </p:sp>
      <p:sp>
        <p:nvSpPr>
          <p:cNvPr id="46083" name="內容版面配置區 2"/>
          <p:cNvSpPr>
            <a:spLocks noGrp="1"/>
          </p:cNvSpPr>
          <p:nvPr>
            <p:ph idx="1"/>
          </p:nvPr>
        </p:nvSpPr>
        <p:spPr>
          <a:xfrm>
            <a:off x="323528" y="1412776"/>
            <a:ext cx="8538150" cy="3124200"/>
          </a:xfrm>
        </p:spPr>
        <p:txBody>
          <a:bodyPr/>
          <a:lstStyle/>
          <a:p>
            <a:pPr algn="just"/>
            <a:r>
              <a:rPr lang="zh-TW" altLang="en-US" sz="2800" b="1" dirty="0" smtClean="0">
                <a:solidFill>
                  <a:srgbClr val="8064A2"/>
                </a:solidFill>
                <a:latin typeface="微軟正黑體" panose="020B0604030504040204" pitchFamily="34" charset="-120"/>
                <a:ea typeface="微軟正黑體" panose="020B0604030504040204" pitchFamily="34" charset="-120"/>
              </a:rPr>
              <a:t>案例１：財產繼承</a:t>
            </a:r>
          </a:p>
          <a:p>
            <a:pPr lvl="1" algn="just">
              <a:lnSpc>
                <a:spcPct val="110000"/>
              </a:lnSpc>
              <a:buClr>
                <a:srgbClr val="9BBB59"/>
              </a:buClr>
            </a:pPr>
            <a:r>
              <a:rPr lang="zh-TW" altLang="en-US" sz="2000" dirty="0" smtClean="0">
                <a:solidFill>
                  <a:srgbClr val="404040"/>
                </a:solidFill>
                <a:latin typeface="微軟正黑體" panose="020B0604030504040204" pitchFamily="34" charset="-120"/>
                <a:ea typeface="微軟正黑體" panose="020B0604030504040204" pitchFamily="34" charset="-120"/>
              </a:rPr>
              <a:t>根據財政部統計，</a:t>
            </a:r>
            <a:r>
              <a:rPr lang="en-US" altLang="zh-TW" sz="2000" dirty="0" smtClean="0">
                <a:solidFill>
                  <a:srgbClr val="404040"/>
                </a:solidFill>
                <a:latin typeface="微軟正黑體" panose="020B0604030504040204" pitchFamily="34" charset="-120"/>
                <a:ea typeface="微軟正黑體" panose="020B0604030504040204" pitchFamily="34" charset="-120"/>
              </a:rPr>
              <a:t>2017</a:t>
            </a:r>
            <a:r>
              <a:rPr lang="zh-TW" altLang="en-US" sz="2000" dirty="0" smtClean="0">
                <a:solidFill>
                  <a:srgbClr val="404040"/>
                </a:solidFill>
                <a:latin typeface="微軟正黑體" panose="020B0604030504040204" pitchFamily="34" charset="-120"/>
                <a:ea typeface="微軟正黑體" panose="020B0604030504040204" pitchFamily="34" charset="-120"/>
              </a:rPr>
              <a:t>年國人遺產登記拋棄繼承人數共計</a:t>
            </a:r>
            <a:r>
              <a:rPr lang="en-US" altLang="zh-TW" sz="2000" dirty="0" smtClean="0">
                <a:solidFill>
                  <a:srgbClr val="404040"/>
                </a:solidFill>
                <a:latin typeface="微軟正黑體" panose="020B0604030504040204" pitchFamily="34" charset="-120"/>
                <a:ea typeface="微軟正黑體" panose="020B0604030504040204" pitchFamily="34" charset="-120"/>
              </a:rPr>
              <a:t>5</a:t>
            </a:r>
            <a:r>
              <a:rPr lang="zh-TW" altLang="en-US" sz="2000" dirty="0" smtClean="0">
                <a:solidFill>
                  <a:srgbClr val="404040"/>
                </a:solidFill>
                <a:latin typeface="微軟正黑體" panose="020B0604030504040204" pitchFamily="34" charset="-120"/>
                <a:ea typeface="微軟正黑體" panose="020B0604030504040204" pitchFamily="34" charset="-120"/>
              </a:rPr>
              <a:t>萬</a:t>
            </a:r>
            <a:r>
              <a:rPr lang="en-US" altLang="zh-TW" sz="2000" dirty="0" smtClean="0">
                <a:solidFill>
                  <a:srgbClr val="404040"/>
                </a:solidFill>
                <a:latin typeface="微軟正黑體" panose="020B0604030504040204" pitchFamily="34" charset="-120"/>
                <a:ea typeface="微軟正黑體" panose="020B0604030504040204" pitchFamily="34" charset="-120"/>
              </a:rPr>
              <a:t>5,890</a:t>
            </a:r>
            <a:r>
              <a:rPr lang="zh-TW" altLang="en-US" sz="2000" dirty="0" smtClean="0">
                <a:solidFill>
                  <a:srgbClr val="404040"/>
                </a:solidFill>
                <a:latin typeface="微軟正黑體" panose="020B0604030504040204" pitchFamily="34" charset="-120"/>
                <a:ea typeface="微軟正黑體" panose="020B0604030504040204" pitchFamily="34" charset="-120"/>
              </a:rPr>
              <a:t>人，女性所占比例為</a:t>
            </a:r>
            <a:r>
              <a:rPr lang="en-US" altLang="zh-TW" sz="2000" dirty="0">
                <a:solidFill>
                  <a:srgbClr val="404040"/>
                </a:solidFill>
                <a:latin typeface="微軟正黑體" panose="020B0604030504040204" pitchFamily="34" charset="-120"/>
                <a:ea typeface="微軟正黑體" panose="020B0604030504040204" pitchFamily="34" charset="-120"/>
              </a:rPr>
              <a:t>56.3</a:t>
            </a:r>
            <a:r>
              <a:rPr lang="zh-TW" altLang="en-US" sz="2000" dirty="0">
                <a:solidFill>
                  <a:srgbClr val="404040"/>
                </a:solidFill>
                <a:latin typeface="微軟正黑體" panose="020B0604030504040204" pitchFamily="34" charset="-120"/>
                <a:ea typeface="微軟正黑體" panose="020B0604030504040204" pitchFamily="34" charset="-120"/>
              </a:rPr>
              <a:t>％，</a:t>
            </a:r>
            <a:r>
              <a:rPr lang="zh-TW" altLang="en-US" sz="2000" dirty="0" smtClean="0">
                <a:solidFill>
                  <a:srgbClr val="404040"/>
                </a:solidFill>
                <a:latin typeface="微軟正黑體" panose="020B0604030504040204" pitchFamily="34" charset="-120"/>
                <a:ea typeface="微軟正黑體" panose="020B0604030504040204" pitchFamily="34" charset="-120"/>
              </a:rPr>
              <a:t>顯示拋棄繼承以女性居多數。而贈與的統計數據則顯示，</a:t>
            </a:r>
            <a:r>
              <a:rPr lang="en-US" altLang="zh-TW" sz="2000" dirty="0" smtClean="0">
                <a:solidFill>
                  <a:srgbClr val="404040"/>
                </a:solidFill>
                <a:latin typeface="微軟正黑體" panose="020B0604030504040204" pitchFamily="34" charset="-120"/>
                <a:ea typeface="微軟正黑體" panose="020B0604030504040204" pitchFamily="34" charset="-120"/>
              </a:rPr>
              <a:t>2017</a:t>
            </a:r>
            <a:r>
              <a:rPr lang="zh-TW" altLang="en-US" sz="2000" dirty="0" smtClean="0">
                <a:solidFill>
                  <a:srgbClr val="404040"/>
                </a:solidFill>
                <a:latin typeface="微軟正黑體" panose="020B0604030504040204" pitchFamily="34" charset="-120"/>
                <a:ea typeface="微軟正黑體" panose="020B0604030504040204" pitchFamily="34" charset="-120"/>
              </a:rPr>
              <a:t>年贈與受贈人數共</a:t>
            </a:r>
            <a:r>
              <a:rPr lang="en-US" altLang="zh-TW" sz="2000" dirty="0" smtClean="0">
                <a:solidFill>
                  <a:srgbClr val="404040"/>
                </a:solidFill>
                <a:latin typeface="微軟正黑體" panose="020B0604030504040204" pitchFamily="34" charset="-120"/>
                <a:ea typeface="微軟正黑體" panose="020B0604030504040204" pitchFamily="34" charset="-120"/>
              </a:rPr>
              <a:t>23</a:t>
            </a:r>
            <a:r>
              <a:rPr lang="zh-TW" altLang="en-US" sz="2000" dirty="0" smtClean="0">
                <a:solidFill>
                  <a:srgbClr val="404040"/>
                </a:solidFill>
                <a:latin typeface="微軟正黑體" panose="020B0604030504040204" pitchFamily="34" charset="-120"/>
                <a:ea typeface="微軟正黑體" panose="020B0604030504040204" pitchFamily="34" charset="-120"/>
              </a:rPr>
              <a:t>萬</a:t>
            </a:r>
            <a:r>
              <a:rPr lang="en-US" altLang="zh-TW" sz="2000" dirty="0" smtClean="0">
                <a:solidFill>
                  <a:srgbClr val="404040"/>
                </a:solidFill>
                <a:latin typeface="微軟正黑體" panose="020B0604030504040204" pitchFamily="34" charset="-120"/>
                <a:ea typeface="微軟正黑體" panose="020B0604030504040204" pitchFamily="34" charset="-120"/>
              </a:rPr>
              <a:t>7,905</a:t>
            </a:r>
            <a:r>
              <a:rPr lang="zh-TW" altLang="en-US" sz="2000" dirty="0" smtClean="0">
                <a:solidFill>
                  <a:srgbClr val="404040"/>
                </a:solidFill>
                <a:latin typeface="微軟正黑體" panose="020B0604030504040204" pitchFamily="34" charset="-120"/>
                <a:ea typeface="微軟正黑體" panose="020B0604030504040204" pitchFamily="34" charset="-120"/>
              </a:rPr>
              <a:t>人，女性僅占</a:t>
            </a:r>
            <a:r>
              <a:rPr lang="en-US" altLang="zh-TW" sz="2000" dirty="0" smtClean="0">
                <a:solidFill>
                  <a:srgbClr val="404040"/>
                </a:solidFill>
                <a:latin typeface="微軟正黑體" panose="020B0604030504040204" pitchFamily="34" charset="-120"/>
                <a:ea typeface="微軟正黑體" panose="020B0604030504040204" pitchFamily="34" charset="-120"/>
              </a:rPr>
              <a:t>38.3%</a:t>
            </a:r>
            <a:r>
              <a:rPr lang="zh-TW" altLang="en-US" sz="2000" dirty="0" smtClean="0">
                <a:solidFill>
                  <a:srgbClr val="404040"/>
                </a:solidFill>
                <a:latin typeface="微軟正黑體" panose="020B0604030504040204" pitchFamily="34" charset="-120"/>
                <a:ea typeface="微軟正黑體" panose="020B0604030504040204" pitchFamily="34" charset="-120"/>
              </a:rPr>
              <a:t>。</a:t>
            </a:r>
          </a:p>
          <a:p>
            <a:pPr lvl="1" algn="just">
              <a:lnSpc>
                <a:spcPct val="110000"/>
              </a:lnSpc>
              <a:buClr>
                <a:srgbClr val="9BBB59"/>
              </a:buClr>
            </a:pPr>
            <a:r>
              <a:rPr lang="zh-TW" altLang="en-US" sz="2000" dirty="0" smtClean="0">
                <a:solidFill>
                  <a:srgbClr val="404040"/>
                </a:solidFill>
                <a:latin typeface="微軟正黑體" panose="020B0604030504040204" pitchFamily="34" charset="-120"/>
                <a:ea typeface="微軟正黑體" panose="020B0604030504040204" pitchFamily="34" charset="-120"/>
              </a:rPr>
              <a:t>在民法已規定女兒同樣享有繼承權的現狀下，女性拋棄繼承權的比例仍較男性為高，而受贈與的比例則較男性低，顯示社會仍存在「重男輕女」、「土地房屋留給兒子」等傳統觀念。</a:t>
            </a:r>
            <a:endParaRPr lang="zh-TW" altLang="en-US" sz="2000" dirty="0" smtClean="0"/>
          </a:p>
        </p:txBody>
      </p:sp>
      <p:sp>
        <p:nvSpPr>
          <p:cNvPr id="460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0300EC28-73B9-4A5E-8951-E9EEFB04993C}"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27</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6" name="文字方塊 5"/>
          <p:cNvSpPr txBox="1"/>
          <p:nvPr/>
        </p:nvSpPr>
        <p:spPr>
          <a:xfrm>
            <a:off x="7092281" y="6594475"/>
            <a:ext cx="2051720" cy="253916"/>
          </a:xfrm>
          <a:prstGeom prst="rect">
            <a:avLst/>
          </a:prstGeom>
          <a:noFill/>
        </p:spPr>
        <p:txBody>
          <a:bodyPr wrap="square">
            <a:spAutoFit/>
          </a:bodyPr>
          <a:lstStyle/>
          <a:p>
            <a:pPr eaLnBrk="1" hangingPunct="1">
              <a:defRPr/>
            </a:pPr>
            <a:r>
              <a:rPr lang="zh-TW" altLang="en-US" sz="1050" b="1" dirty="0">
                <a:solidFill>
                  <a:schemeClr val="tx2">
                    <a:lumMod val="75000"/>
                  </a:schemeClr>
                </a:solidFill>
                <a:latin typeface="微軟正黑體" pitchFamily="34" charset="-120"/>
                <a:ea typeface="微軟正黑體" pitchFamily="34" charset="-120"/>
                <a:cs typeface="Times New Roman" pitchFamily="18" charset="0"/>
              </a:rPr>
              <a:t>資料來源</a:t>
            </a:r>
            <a:r>
              <a:rPr lang="zh-TW" altLang="en-US" sz="1050" b="1" dirty="0" smtClean="0">
                <a:solidFill>
                  <a:schemeClr val="tx2">
                    <a:lumMod val="75000"/>
                  </a:schemeClr>
                </a:solidFill>
                <a:latin typeface="微軟正黑體" pitchFamily="34" charset="-120"/>
                <a:ea typeface="微軟正黑體" pitchFamily="34" charset="-120"/>
                <a:cs typeface="Times New Roman" pitchFamily="18" charset="0"/>
              </a:rPr>
              <a:t>：財政部性別統計分析</a:t>
            </a:r>
            <a:endParaRPr lang="zh-TW" altLang="en-US" sz="1050" b="1" dirty="0">
              <a:solidFill>
                <a:schemeClr val="tx2">
                  <a:lumMod val="75000"/>
                </a:schemeClr>
              </a:solidFill>
              <a:latin typeface="微軟正黑體" pitchFamily="34" charset="-120"/>
              <a:ea typeface="微軟正黑體" pitchFamily="34" charset="-120"/>
              <a:cs typeface="Times New Roman" pitchFamily="18" charset="0"/>
            </a:endParaRPr>
          </a:p>
        </p:txBody>
      </p:sp>
      <p:graphicFrame>
        <p:nvGraphicFramePr>
          <p:cNvPr id="8" name="圖表 7"/>
          <p:cNvGraphicFramePr>
            <a:graphicFrameLocks/>
          </p:cNvGraphicFramePr>
          <p:nvPr>
            <p:extLst>
              <p:ext uri="{D42A27DB-BD31-4B8C-83A1-F6EECF244321}">
                <p14:modId xmlns:p14="http://schemas.microsoft.com/office/powerpoint/2010/main" val="4089018643"/>
              </p:ext>
            </p:extLst>
          </p:nvPr>
        </p:nvGraphicFramePr>
        <p:xfrm>
          <a:off x="827584" y="4044908"/>
          <a:ext cx="7488832" cy="26765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p:txBody>
          <a:bodyPr/>
          <a:lstStyle/>
          <a:p>
            <a:r>
              <a:rPr lang="zh-TW" altLang="en-US" smtClean="0"/>
              <a:t>六、間接歧視案例</a:t>
            </a:r>
            <a:r>
              <a:rPr lang="en-US" altLang="zh-TW" sz="2800" smtClean="0"/>
              <a:t>(2/3)</a:t>
            </a:r>
            <a:endParaRPr lang="zh-TW" altLang="en-US" smtClean="0"/>
          </a:p>
        </p:txBody>
      </p:sp>
      <p:sp>
        <p:nvSpPr>
          <p:cNvPr id="3" name="內容版面配置區 2"/>
          <p:cNvSpPr>
            <a:spLocks noGrp="1"/>
          </p:cNvSpPr>
          <p:nvPr>
            <p:ph idx="1"/>
          </p:nvPr>
        </p:nvSpPr>
        <p:spPr>
          <a:xfrm>
            <a:off x="250825" y="1600200"/>
            <a:ext cx="8569325" cy="2044700"/>
          </a:xfrm>
        </p:spPr>
        <p:txBody>
          <a:bodyPr/>
          <a:lstStyle/>
          <a:p>
            <a:pPr algn="just">
              <a:defRPr/>
            </a:pPr>
            <a:r>
              <a:rPr lang="zh-TW" altLang="en-US" sz="2800" b="1" dirty="0" smtClean="0">
                <a:solidFill>
                  <a:schemeClr val="accent4"/>
                </a:solidFill>
                <a:latin typeface="微軟正黑體" pitchFamily="34" charset="-120"/>
                <a:ea typeface="微軟正黑體" pitchFamily="34" charset="-120"/>
              </a:rPr>
              <a:t>案例２：薪資差異</a:t>
            </a:r>
          </a:p>
          <a:p>
            <a:pPr lvl="1" algn="just">
              <a:lnSpc>
                <a:spcPct val="110000"/>
              </a:lnSpc>
              <a:defRPr/>
            </a:pPr>
            <a:r>
              <a:rPr lang="zh-TW" altLang="en-US" sz="2000" dirty="0">
                <a:solidFill>
                  <a:srgbClr val="404040"/>
                </a:solidFill>
                <a:latin typeface="微軟正黑體" panose="020B0604030504040204" pitchFamily="34" charset="-120"/>
                <a:ea typeface="微軟正黑體" panose="020B0604030504040204" pitchFamily="34" charset="-120"/>
              </a:rPr>
              <a:t>我國女性平均薪資持續提高，男女薪資差距逐年縮小，</a:t>
            </a:r>
            <a:r>
              <a:rPr lang="en-US" altLang="zh-TW" sz="2000" dirty="0">
                <a:solidFill>
                  <a:srgbClr val="404040"/>
                </a:solidFill>
                <a:latin typeface="微軟正黑體" panose="020B0604030504040204" pitchFamily="34" charset="-120"/>
                <a:ea typeface="微軟正黑體" panose="020B0604030504040204" pitchFamily="34" charset="-120"/>
              </a:rPr>
              <a:t>2017</a:t>
            </a:r>
            <a:r>
              <a:rPr lang="zh-TW" altLang="en-US" sz="2000" dirty="0">
                <a:solidFill>
                  <a:srgbClr val="404040"/>
                </a:solidFill>
                <a:latin typeface="微軟正黑體" panose="020B0604030504040204" pitchFamily="34" charset="-120"/>
                <a:ea typeface="微軟正黑體" panose="020B0604030504040204" pitchFamily="34" charset="-120"/>
              </a:rPr>
              <a:t>年工業及服務業女性月平均薪資占男性的</a:t>
            </a:r>
            <a:r>
              <a:rPr lang="en-US" altLang="zh-TW" sz="2000" dirty="0">
                <a:solidFill>
                  <a:srgbClr val="404040"/>
                </a:solidFill>
                <a:latin typeface="微軟正黑體" panose="020B0604030504040204" pitchFamily="34" charset="-120"/>
                <a:ea typeface="微軟正黑體" panose="020B0604030504040204" pitchFamily="34" charset="-120"/>
              </a:rPr>
              <a:t>83.85%</a:t>
            </a:r>
            <a:r>
              <a:rPr lang="zh-TW" altLang="en-US" sz="2000" dirty="0">
                <a:solidFill>
                  <a:srgbClr val="404040"/>
                </a:solidFill>
                <a:latin typeface="微軟正黑體" panose="020B0604030504040204" pitchFamily="34" charset="-120"/>
                <a:ea typeface="微軟正黑體" panose="020B0604030504040204" pitchFamily="34" charset="-120"/>
              </a:rPr>
              <a:t>。由於工作性質、工作時間、職位、年資、學經歷、工作績效等因素皆會影響薪資多寡，男女性平均薪資存在差異，是否構成間接歧視？</a:t>
            </a:r>
          </a:p>
        </p:txBody>
      </p:sp>
      <p:sp>
        <p:nvSpPr>
          <p:cNvPr id="471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B43A92F-5706-4273-8409-BA19B0A65F68}"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28</a:t>
            </a:fld>
            <a:endParaRPr lang="zh-TW" altLang="en-US" sz="1200" smtClean="0">
              <a:solidFill>
                <a:srgbClr val="A6A6A6"/>
              </a:solidFill>
              <a:latin typeface="Arial Unicode MS" panose="020B0604020202020204" pitchFamily="34" charset="-120"/>
              <a:ea typeface="Arial Unicode MS" panose="020B0604020202020204" pitchFamily="34" charset="-120"/>
            </a:endParaRPr>
          </a:p>
        </p:txBody>
      </p:sp>
      <p:sp>
        <p:nvSpPr>
          <p:cNvPr id="6" name="文字方塊 5"/>
          <p:cNvSpPr txBox="1"/>
          <p:nvPr/>
        </p:nvSpPr>
        <p:spPr>
          <a:xfrm>
            <a:off x="5795963" y="6611938"/>
            <a:ext cx="3348037" cy="254000"/>
          </a:xfrm>
          <a:prstGeom prst="rect">
            <a:avLst/>
          </a:prstGeom>
          <a:noFill/>
        </p:spPr>
        <p:txBody>
          <a:bodyPr>
            <a:spAutoFit/>
          </a:bodyPr>
          <a:lstStyle/>
          <a:p>
            <a:pPr>
              <a:spcBef>
                <a:spcPct val="20000"/>
              </a:spcBef>
              <a:defRPr/>
            </a:pPr>
            <a:r>
              <a:rPr lang="zh-TW" altLang="en-US" sz="1050" b="1" dirty="0">
                <a:solidFill>
                  <a:schemeClr val="tx2">
                    <a:lumMod val="75000"/>
                  </a:schemeClr>
                </a:solidFill>
                <a:latin typeface="微軟正黑體" pitchFamily="34" charset="-120"/>
                <a:ea typeface="微軟正黑體" pitchFamily="34" charset="-120"/>
                <a:cs typeface="Times New Roman" pitchFamily="18" charset="0"/>
              </a:rPr>
              <a:t>資料來源：行政院主計總處「受僱員工薪資調查」</a:t>
            </a:r>
          </a:p>
        </p:txBody>
      </p:sp>
      <p:graphicFrame>
        <p:nvGraphicFramePr>
          <p:cNvPr id="47110" name="物件 1"/>
          <p:cNvGraphicFramePr>
            <a:graphicFrameLocks noChangeAspect="1"/>
          </p:cNvGraphicFramePr>
          <p:nvPr>
            <p:extLst>
              <p:ext uri="{D42A27DB-BD31-4B8C-83A1-F6EECF244321}">
                <p14:modId xmlns:p14="http://schemas.microsoft.com/office/powerpoint/2010/main" val="2441988614"/>
              </p:ext>
            </p:extLst>
          </p:nvPr>
        </p:nvGraphicFramePr>
        <p:xfrm>
          <a:off x="611188" y="3429000"/>
          <a:ext cx="8318500" cy="3243263"/>
        </p:xfrm>
        <a:graphic>
          <a:graphicData uri="http://schemas.openxmlformats.org/presentationml/2006/ole">
            <mc:AlternateContent xmlns:mc="http://schemas.openxmlformats.org/markup-compatibility/2006">
              <mc:Choice xmlns:v="urn:schemas-microsoft-com:vml" Requires="v">
                <p:oleObj spid="_x0000_s47172" name="工作表" r:id="rId3" imgW="6096090" imgH="2333610" progId="Excel.Sheet.8">
                  <p:embed/>
                </p:oleObj>
              </mc:Choice>
              <mc:Fallback>
                <p:oleObj name="工作表" r:id="rId3" imgW="6096090" imgH="2333610" progId="Excel.Sheet.8">
                  <p:embed/>
                  <p:pic>
                    <p:nvPicPr>
                      <p:cNvPr id="0" name="物件 1"/>
                      <p:cNvPicPr>
                        <a:picLocks noChangeAspect="1" noChangeArrowheads="1"/>
                      </p:cNvPicPr>
                      <p:nvPr/>
                    </p:nvPicPr>
                    <p:blipFill>
                      <a:blip r:embed="rId4"/>
                      <a:srcRect/>
                      <a:stretch>
                        <a:fillRect/>
                      </a:stretch>
                    </p:blipFill>
                    <p:spPr bwMode="auto">
                      <a:xfrm>
                        <a:off x="611188" y="3429000"/>
                        <a:ext cx="83185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56100" y="2930525"/>
            <a:ext cx="4787900" cy="1362075"/>
          </a:xfrm>
        </p:spPr>
        <p:txBody>
          <a:bodyPr/>
          <a:lstStyle/>
          <a:p>
            <a:pPr algn="ctr" eaLnBrk="1" hangingPunct="1">
              <a:defRPr/>
            </a:pPr>
            <a:r>
              <a:rPr lang="en-US" altLang="zh-TW" dirty="0" smtClean="0">
                <a:solidFill>
                  <a:schemeClr val="tx2"/>
                </a:solidFill>
              </a:rPr>
              <a:t>CEDAW</a:t>
            </a:r>
            <a:r>
              <a:rPr lang="zh-TW" altLang="en-US" dirty="0" smtClean="0">
                <a:solidFill>
                  <a:schemeClr val="tx2"/>
                </a:solidFill>
              </a:rPr>
              <a:t>基本概念</a:t>
            </a:r>
            <a:endParaRPr lang="zh-TW" altLang="en-US" dirty="0">
              <a:solidFill>
                <a:schemeClr val="tx2"/>
              </a:solidFill>
            </a:endParaRPr>
          </a:p>
        </p:txBody>
      </p:sp>
      <p:sp>
        <p:nvSpPr>
          <p:cNvPr id="1945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708DA254-4155-451C-B102-39F8B649F17C}"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19460" name="圖片 4" descr="行政院性平處文宣(直式).jpg"/>
          <p:cNvPicPr>
            <a:picLocks noChangeAspect="1"/>
          </p:cNvPicPr>
          <p:nvPr/>
        </p:nvPicPr>
        <p:blipFill>
          <a:blip r:embed="rId2">
            <a:extLst>
              <a:ext uri="{28A0092B-C50C-407E-A947-70E740481C1C}">
                <a14:useLocalDpi xmlns:a14="http://schemas.microsoft.com/office/drawing/2010/main" val="0"/>
              </a:ext>
            </a:extLst>
          </a:blip>
          <a:srcRect l="3703" r="5699" b="3801"/>
          <a:stretch>
            <a:fillRect/>
          </a:stretch>
        </p:blipFill>
        <p:spPr bwMode="auto">
          <a:xfrm>
            <a:off x="0" y="0"/>
            <a:ext cx="4392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r>
              <a:rPr lang="zh-TW" altLang="en-US" smtClean="0"/>
              <a:t>六、間接歧視案例</a:t>
            </a:r>
            <a:r>
              <a:rPr lang="en-US" altLang="zh-TW" sz="2800" smtClean="0"/>
              <a:t>(3/3)</a:t>
            </a:r>
            <a:endParaRPr lang="zh-TW" altLang="en-US" smtClean="0"/>
          </a:p>
        </p:txBody>
      </p:sp>
      <p:sp>
        <p:nvSpPr>
          <p:cNvPr id="3" name="內容版面配置區 2"/>
          <p:cNvSpPr>
            <a:spLocks noGrp="1"/>
          </p:cNvSpPr>
          <p:nvPr>
            <p:ph idx="1"/>
          </p:nvPr>
        </p:nvSpPr>
        <p:spPr>
          <a:xfrm>
            <a:off x="457200" y="1412875"/>
            <a:ext cx="8229600" cy="2449513"/>
          </a:xfrm>
        </p:spPr>
        <p:txBody>
          <a:bodyPr/>
          <a:lstStyle/>
          <a:p>
            <a:pPr>
              <a:defRPr/>
            </a:pPr>
            <a:r>
              <a:rPr lang="zh-TW" altLang="en-US" sz="2400" b="1" dirty="0" smtClean="0">
                <a:solidFill>
                  <a:schemeClr val="accent4"/>
                </a:solidFill>
                <a:latin typeface="微軟正黑體" pitchFamily="34" charset="-120"/>
                <a:ea typeface="微軟正黑體" pitchFamily="34" charset="-120"/>
              </a:rPr>
              <a:t>案例３：勞動力參與率差異</a:t>
            </a:r>
          </a:p>
          <a:p>
            <a:pPr lvl="1">
              <a:lnSpc>
                <a:spcPct val="120000"/>
              </a:lnSpc>
              <a:defRPr/>
            </a:pPr>
            <a:r>
              <a:rPr lang="en-US" altLang="zh-TW" sz="1800" dirty="0" smtClean="0">
                <a:solidFill>
                  <a:schemeClr val="tx1">
                    <a:lumMod val="75000"/>
                    <a:lumOff val="25000"/>
                  </a:schemeClr>
                </a:solidFill>
                <a:latin typeface="微軟正黑體" pitchFamily="34" charset="-120"/>
                <a:ea typeface="微軟正黑體" pitchFamily="34" charset="-120"/>
              </a:rPr>
              <a:t>2017</a:t>
            </a:r>
            <a:r>
              <a:rPr lang="zh-TW" altLang="en-US" sz="1800" dirty="0" smtClean="0">
                <a:solidFill>
                  <a:schemeClr val="tx1">
                    <a:lumMod val="75000"/>
                    <a:lumOff val="25000"/>
                  </a:schemeClr>
                </a:solidFill>
                <a:latin typeface="微軟正黑體" pitchFamily="34" charset="-120"/>
                <a:ea typeface="微軟正黑體" pitchFamily="34" charset="-120"/>
              </a:rPr>
              <a:t>年</a:t>
            </a:r>
            <a:r>
              <a:rPr lang="zh-TW" altLang="en-US" sz="1800" dirty="0">
                <a:solidFill>
                  <a:schemeClr val="tx1">
                    <a:lumMod val="75000"/>
                    <a:lumOff val="25000"/>
                  </a:schemeClr>
                </a:solidFill>
                <a:latin typeface="微軟正黑體" pitchFamily="34" charset="-120"/>
                <a:ea typeface="微軟正黑體" pitchFamily="34" charset="-120"/>
              </a:rPr>
              <a:t>我國</a:t>
            </a:r>
            <a:r>
              <a:rPr lang="en-US" altLang="zh-TW" sz="1800" dirty="0">
                <a:solidFill>
                  <a:schemeClr val="tx1">
                    <a:lumMod val="75000"/>
                    <a:lumOff val="25000"/>
                  </a:schemeClr>
                </a:solidFill>
                <a:latin typeface="微軟正黑體" pitchFamily="34" charset="-120"/>
                <a:ea typeface="微軟正黑體" pitchFamily="34" charset="-120"/>
              </a:rPr>
              <a:t>25-29</a:t>
            </a:r>
            <a:r>
              <a:rPr lang="zh-TW" altLang="en-US" sz="1800" dirty="0">
                <a:solidFill>
                  <a:schemeClr val="tx1">
                    <a:lumMod val="75000"/>
                    <a:lumOff val="25000"/>
                  </a:schemeClr>
                </a:solidFill>
                <a:latin typeface="微軟正黑體" pitchFamily="34" charset="-120"/>
                <a:ea typeface="微軟正黑體" pitchFamily="34" charset="-120"/>
              </a:rPr>
              <a:t>歲女性</a:t>
            </a:r>
            <a:r>
              <a:rPr lang="zh-TW" altLang="en-US" sz="1800" dirty="0" smtClean="0">
                <a:solidFill>
                  <a:schemeClr val="tx1">
                    <a:lumMod val="75000"/>
                    <a:lumOff val="25000"/>
                  </a:schemeClr>
                </a:solidFill>
                <a:latin typeface="微軟正黑體" pitchFamily="34" charset="-120"/>
                <a:ea typeface="微軟正黑體" pitchFamily="34" charset="-120"/>
              </a:rPr>
              <a:t>有近</a:t>
            </a:r>
            <a:r>
              <a:rPr lang="en-US" altLang="zh-TW" sz="1800" dirty="0" smtClean="0">
                <a:solidFill>
                  <a:schemeClr val="tx1">
                    <a:lumMod val="75000"/>
                    <a:lumOff val="25000"/>
                  </a:schemeClr>
                </a:solidFill>
                <a:latin typeface="微軟正黑體" pitchFamily="34" charset="-120"/>
                <a:ea typeface="微軟正黑體" pitchFamily="34" charset="-120"/>
              </a:rPr>
              <a:t>90</a:t>
            </a:r>
            <a:r>
              <a:rPr lang="en-US" altLang="zh-TW" sz="1800" dirty="0">
                <a:solidFill>
                  <a:schemeClr val="tx1">
                    <a:lumMod val="75000"/>
                    <a:lumOff val="25000"/>
                  </a:schemeClr>
                </a:solidFill>
                <a:latin typeface="微軟正黑體" pitchFamily="34" charset="-120"/>
                <a:ea typeface="微軟正黑體" pitchFamily="34" charset="-120"/>
              </a:rPr>
              <a:t>%</a:t>
            </a:r>
            <a:r>
              <a:rPr lang="zh-TW" altLang="en-US" sz="1800" dirty="0">
                <a:solidFill>
                  <a:schemeClr val="tx1">
                    <a:lumMod val="75000"/>
                    <a:lumOff val="25000"/>
                  </a:schemeClr>
                </a:solidFill>
                <a:latin typeface="微軟正黑體" pitchFamily="34" charset="-120"/>
                <a:ea typeface="微軟正黑體" pitchFamily="34" charset="-120"/>
              </a:rPr>
              <a:t>的高勞參率，但邁入婚育年齡後勞參率逐漸下降，</a:t>
            </a:r>
            <a:r>
              <a:rPr lang="en-US" altLang="zh-TW" sz="1800" dirty="0">
                <a:solidFill>
                  <a:schemeClr val="tx1">
                    <a:lumMod val="75000"/>
                    <a:lumOff val="25000"/>
                  </a:schemeClr>
                </a:solidFill>
                <a:latin typeface="微軟正黑體" pitchFamily="34" charset="-120"/>
                <a:ea typeface="微軟正黑體" pitchFamily="34" charset="-120"/>
              </a:rPr>
              <a:t>30-64</a:t>
            </a:r>
            <a:r>
              <a:rPr lang="zh-TW" altLang="en-US" sz="1800" dirty="0">
                <a:solidFill>
                  <a:schemeClr val="tx1">
                    <a:lumMod val="75000"/>
                    <a:lumOff val="25000"/>
                  </a:schemeClr>
                </a:solidFill>
                <a:latin typeface="微軟正黑體" pitchFamily="34" charset="-120"/>
                <a:ea typeface="微軟正黑體" pitchFamily="34" charset="-120"/>
              </a:rPr>
              <a:t>歲女性與男性勞參率差距介於</a:t>
            </a:r>
            <a:r>
              <a:rPr lang="en-US" altLang="zh-TW" sz="1800" dirty="0" smtClean="0">
                <a:solidFill>
                  <a:schemeClr val="tx1">
                    <a:lumMod val="75000"/>
                    <a:lumOff val="25000"/>
                  </a:schemeClr>
                </a:solidFill>
                <a:latin typeface="微軟正黑體" pitchFamily="34" charset="-120"/>
                <a:ea typeface="微軟正黑體" pitchFamily="34" charset="-120"/>
              </a:rPr>
              <a:t>14.1~30.7</a:t>
            </a:r>
            <a:r>
              <a:rPr lang="zh-TW" altLang="en-US" sz="1800" dirty="0" smtClean="0">
                <a:solidFill>
                  <a:schemeClr val="tx1">
                    <a:lumMod val="75000"/>
                    <a:lumOff val="25000"/>
                  </a:schemeClr>
                </a:solidFill>
                <a:latin typeface="微軟正黑體" pitchFamily="34" charset="-120"/>
                <a:ea typeface="微軟正黑體" pitchFamily="34" charset="-120"/>
              </a:rPr>
              <a:t>個</a:t>
            </a:r>
            <a:r>
              <a:rPr lang="zh-TW" altLang="en-US" sz="1800" dirty="0">
                <a:solidFill>
                  <a:schemeClr val="tx1">
                    <a:lumMod val="75000"/>
                    <a:lumOff val="25000"/>
                  </a:schemeClr>
                </a:solidFill>
                <a:latin typeface="微軟正黑體" pitchFamily="34" charset="-120"/>
                <a:ea typeface="微軟正黑體" pitchFamily="34" charset="-120"/>
              </a:rPr>
              <a:t>百分點；惟</a:t>
            </a:r>
            <a:r>
              <a:rPr lang="en-US" altLang="zh-TW" sz="1800" dirty="0">
                <a:solidFill>
                  <a:schemeClr val="tx1">
                    <a:lumMod val="75000"/>
                    <a:lumOff val="25000"/>
                  </a:schemeClr>
                </a:solidFill>
                <a:latin typeface="微軟正黑體" pitchFamily="34" charset="-120"/>
                <a:ea typeface="微軟正黑體" pitchFamily="34" charset="-120"/>
              </a:rPr>
              <a:t>20</a:t>
            </a:r>
            <a:r>
              <a:rPr lang="zh-TW" altLang="en-US" sz="1800" dirty="0">
                <a:solidFill>
                  <a:schemeClr val="tx1">
                    <a:lumMod val="75000"/>
                    <a:lumOff val="25000"/>
                  </a:schemeClr>
                </a:solidFill>
                <a:latin typeface="微軟正黑體" pitchFamily="34" charset="-120"/>
                <a:ea typeface="微軟正黑體" pitchFamily="34" charset="-120"/>
              </a:rPr>
              <a:t>年來</a:t>
            </a:r>
            <a:r>
              <a:rPr lang="en-US" altLang="zh-TW" sz="1800" dirty="0">
                <a:solidFill>
                  <a:schemeClr val="tx1">
                    <a:lumMod val="75000"/>
                    <a:lumOff val="25000"/>
                  </a:schemeClr>
                </a:solidFill>
                <a:latin typeface="微軟正黑體" pitchFamily="34" charset="-120"/>
                <a:ea typeface="微軟正黑體" pitchFamily="34" charset="-120"/>
              </a:rPr>
              <a:t>25-59</a:t>
            </a:r>
            <a:r>
              <a:rPr lang="zh-TW" altLang="en-US" sz="1800" dirty="0">
                <a:solidFill>
                  <a:schemeClr val="tx1">
                    <a:lumMod val="75000"/>
                    <a:lumOff val="25000"/>
                  </a:schemeClr>
                </a:solidFill>
                <a:latin typeface="微軟正黑體" pitchFamily="34" charset="-120"/>
                <a:ea typeface="微軟正黑體" pitchFamily="34" charset="-120"/>
              </a:rPr>
              <a:t>歲各年齡層女性勞參率明顯提升，男性與女性整體勞參率差距亦大幅縮減。由於兩性投入勞動市場的意願，與生活方式選擇及家庭角色分工有關，男女性勞參率存在差異，是否構成間接歧視？</a:t>
            </a:r>
            <a:endParaRPr lang="zh-TW" altLang="en-US" sz="1800" dirty="0" smtClean="0">
              <a:solidFill>
                <a:schemeClr val="tx1">
                  <a:lumMod val="75000"/>
                  <a:lumOff val="25000"/>
                </a:schemeClr>
              </a:solidFill>
              <a:latin typeface="微軟正黑體" pitchFamily="34" charset="-120"/>
              <a:ea typeface="微軟正黑體" pitchFamily="34" charset="-120"/>
            </a:endParaRPr>
          </a:p>
        </p:txBody>
      </p:sp>
      <p:sp>
        <p:nvSpPr>
          <p:cNvPr id="481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D286CF3-4143-4A40-A995-CA336AD3FF42}"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29</a:t>
            </a:fld>
            <a:endParaRPr lang="zh-TW" altLang="en-US" sz="1200" smtClean="0">
              <a:solidFill>
                <a:srgbClr val="A6A6A6"/>
              </a:solidFill>
              <a:latin typeface="Arial Unicode MS" panose="020B0604020202020204" pitchFamily="34" charset="-120"/>
              <a:ea typeface="Arial Unicode MS" panose="020B0604020202020204" pitchFamily="34" charset="-120"/>
            </a:endParaRPr>
          </a:p>
        </p:txBody>
      </p:sp>
      <p:sp>
        <p:nvSpPr>
          <p:cNvPr id="17" name="文字方塊 16"/>
          <p:cNvSpPr txBox="1"/>
          <p:nvPr/>
        </p:nvSpPr>
        <p:spPr>
          <a:xfrm>
            <a:off x="5940425" y="6611938"/>
            <a:ext cx="2879725" cy="254000"/>
          </a:xfrm>
          <a:prstGeom prst="rect">
            <a:avLst/>
          </a:prstGeom>
          <a:noFill/>
        </p:spPr>
        <p:txBody>
          <a:bodyPr>
            <a:spAutoFit/>
          </a:bodyPr>
          <a:lstStyle/>
          <a:p>
            <a:pPr>
              <a:spcBef>
                <a:spcPct val="20000"/>
              </a:spcBef>
              <a:defRPr/>
            </a:pPr>
            <a:r>
              <a:rPr lang="zh-TW" altLang="en-US" sz="1050" b="1" dirty="0">
                <a:solidFill>
                  <a:schemeClr val="tx2">
                    <a:lumMod val="75000"/>
                  </a:schemeClr>
                </a:solidFill>
                <a:latin typeface="微軟正黑體" pitchFamily="34" charset="-120"/>
                <a:ea typeface="微軟正黑體" pitchFamily="34" charset="-120"/>
                <a:cs typeface="Times New Roman" pitchFamily="18" charset="0"/>
              </a:rPr>
              <a:t>資料來源：行政院主計總處「人力資源調查」</a:t>
            </a:r>
          </a:p>
        </p:txBody>
      </p:sp>
      <p:graphicFrame>
        <p:nvGraphicFramePr>
          <p:cNvPr id="48134" name="圖表 18"/>
          <p:cNvGraphicFramePr>
            <a:graphicFrameLocks/>
          </p:cNvGraphicFramePr>
          <p:nvPr/>
        </p:nvGraphicFramePr>
        <p:xfrm>
          <a:off x="971550" y="3381375"/>
          <a:ext cx="7781925" cy="3362325"/>
        </p:xfrm>
        <a:graphic>
          <a:graphicData uri="http://schemas.openxmlformats.org/presentationml/2006/ole">
            <mc:AlternateContent xmlns:mc="http://schemas.openxmlformats.org/markup-compatibility/2006">
              <mc:Choice xmlns:v="urn:schemas-microsoft-com:vml" Requires="v">
                <p:oleObj spid="_x0000_s48195" name="圖表" r:id="rId3" imgW="7781990" imgH="3362310" progId="Excel.Chart.8">
                  <p:embed/>
                </p:oleObj>
              </mc:Choice>
              <mc:Fallback>
                <p:oleObj name="圖表" r:id="rId3" imgW="7781990" imgH="3362310" progId="Excel.Chart.8">
                  <p:embed/>
                  <p:pic>
                    <p:nvPicPr>
                      <p:cNvPr id="0" name="圖表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381375"/>
                        <a:ext cx="77819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5" name="文字方塊 1"/>
          <p:cNvSpPr txBox="1">
            <a:spLocks noChangeArrowheads="1"/>
          </p:cNvSpPr>
          <p:nvPr/>
        </p:nvSpPr>
        <p:spPr bwMode="auto">
          <a:xfrm>
            <a:off x="8172450" y="6237288"/>
            <a:ext cx="6588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900">
                <a:latin typeface="Arial" panose="020B0604020202020204" pitchFamily="34" charset="0"/>
              </a:rPr>
              <a:t>(</a:t>
            </a:r>
            <a:r>
              <a:rPr lang="zh-TW" altLang="en-US" sz="900">
                <a:latin typeface="Arial" panose="020B0604020202020204" pitchFamily="34" charset="0"/>
              </a:rPr>
              <a:t>歲</a:t>
            </a:r>
            <a:r>
              <a:rPr lang="en-US" altLang="zh-TW" sz="900">
                <a:latin typeface="Arial" panose="020B0604020202020204" pitchFamily="34" charset="0"/>
              </a:rPr>
              <a:t>)</a:t>
            </a:r>
            <a:endParaRPr lang="zh-TW" altLang="en-US" sz="900">
              <a:latin typeface="Arial" panose="020B0604020202020204" pitchFamily="34" charset="0"/>
            </a:endParaRPr>
          </a:p>
        </p:txBody>
      </p:sp>
      <p:sp>
        <p:nvSpPr>
          <p:cNvPr id="18" name="文字方塊 17"/>
          <p:cNvSpPr txBox="1"/>
          <p:nvPr/>
        </p:nvSpPr>
        <p:spPr>
          <a:xfrm>
            <a:off x="1187450" y="3573463"/>
            <a:ext cx="7416800" cy="338137"/>
          </a:xfrm>
          <a:prstGeom prst="rect">
            <a:avLst/>
          </a:prstGeom>
          <a:solidFill>
            <a:srgbClr val="FFE38B"/>
          </a:solidFill>
          <a:ln>
            <a:solidFill>
              <a:srgbClr val="FFC000"/>
            </a:solidFill>
          </a:ln>
          <a:effectLst>
            <a:outerShdw blurRad="50800" dist="38100" dir="2700000" algn="tl" rotWithShape="0">
              <a:prstClr val="black">
                <a:alpha val="40000"/>
              </a:prstClr>
            </a:outerShdw>
          </a:effectLst>
        </p:spPr>
        <p:txBody>
          <a:bodyPr>
            <a:spAutoFit/>
          </a:bodyPr>
          <a:lstStyle/>
          <a:p>
            <a:pPr algn="ctr">
              <a:defRPr/>
            </a:pPr>
            <a:r>
              <a:rPr lang="zh-TW" altLang="en-US" sz="1600" b="1" dirty="0">
                <a:latin typeface="微軟正黑體" pitchFamily="34" charset="-120"/>
                <a:ea typeface="微軟正黑體" pitchFamily="34" charset="-120"/>
              </a:rPr>
              <a:t>兩性勞動力參與率按年齡組分</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zh-TW" altLang="en-US" smtClean="0"/>
              <a:t>七、政府推動消除歧視</a:t>
            </a:r>
            <a:r>
              <a:rPr lang="en-US" altLang="zh-TW" sz="2800" smtClean="0"/>
              <a:t>(1/2)</a:t>
            </a:r>
            <a:endParaRPr lang="zh-TW" altLang="en-US" smtClean="0"/>
          </a:p>
        </p:txBody>
      </p:sp>
      <p:sp>
        <p:nvSpPr>
          <p:cNvPr id="3" name="內容版面配置區 2"/>
          <p:cNvSpPr>
            <a:spLocks noGrp="1"/>
          </p:cNvSpPr>
          <p:nvPr>
            <p:ph idx="1"/>
          </p:nvPr>
        </p:nvSpPr>
        <p:spPr/>
        <p:txBody>
          <a:bodyPr/>
          <a:lstStyle/>
          <a:p>
            <a:pPr>
              <a:defRPr/>
            </a:pPr>
            <a:r>
              <a:rPr lang="zh-TW" altLang="en-US" sz="2600" dirty="0" smtClean="0">
                <a:solidFill>
                  <a:schemeClr val="tx1">
                    <a:lumMod val="75000"/>
                    <a:lumOff val="25000"/>
                  </a:schemeClr>
                </a:solidFill>
                <a:latin typeface="微軟正黑體" pitchFamily="34" charset="-120"/>
                <a:ea typeface="微軟正黑體" pitchFamily="34" charset="-120"/>
              </a:rPr>
              <a:t>勞動部訂頒性別工作平等法、勞工安全衛生法，並推動「企業托兒」、「友善職場優良事業單位評選及獎勵活動」及「員工協助方案優良事業單位論壇暨表揚活動」等。</a:t>
            </a:r>
          </a:p>
          <a:p>
            <a:pPr lvl="1">
              <a:defRPr/>
            </a:pPr>
            <a:endParaRPr lang="zh-TW" altLang="en-US" sz="2400" dirty="0"/>
          </a:p>
        </p:txBody>
      </p:sp>
      <p:sp>
        <p:nvSpPr>
          <p:cNvPr id="4915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980523F-F669-42D8-A2BC-0D3B58FB78CF}"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30</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49157" name="群組 6"/>
          <p:cNvGrpSpPr>
            <a:grpSpLocks/>
          </p:cNvGrpSpPr>
          <p:nvPr/>
        </p:nvGrpSpPr>
        <p:grpSpPr bwMode="auto">
          <a:xfrm>
            <a:off x="395288" y="3213100"/>
            <a:ext cx="8653462" cy="3095625"/>
            <a:chOff x="1009273" y="2801906"/>
            <a:chExt cx="7356662" cy="3077934"/>
          </a:xfrm>
        </p:grpSpPr>
        <p:grpSp>
          <p:nvGrpSpPr>
            <p:cNvPr id="5" name="群組 8"/>
            <p:cNvGrpSpPr/>
            <p:nvPr/>
          </p:nvGrpSpPr>
          <p:grpSpPr>
            <a:xfrm>
              <a:off x="1009273" y="2954402"/>
              <a:ext cx="7356662" cy="2925438"/>
              <a:chOff x="899592" y="2954402"/>
              <a:chExt cx="7356662" cy="2925438"/>
            </a:xfrm>
            <a:effectLst>
              <a:outerShdw blurRad="50800" dist="38100" dir="2700000" algn="tl" rotWithShape="0">
                <a:prstClr val="black">
                  <a:alpha val="30000"/>
                </a:prstClr>
              </a:outerShdw>
            </a:effectLst>
          </p:grpSpPr>
          <p:sp>
            <p:nvSpPr>
              <p:cNvPr id="8" name="剪去單一角落矩形 7"/>
              <p:cNvSpPr/>
              <p:nvPr/>
            </p:nvSpPr>
            <p:spPr>
              <a:xfrm rot="10800000" flipH="1">
                <a:off x="899592" y="2954402"/>
                <a:ext cx="7344817" cy="2925438"/>
              </a:xfrm>
              <a:prstGeom prst="snip1Rect">
                <a:avLst>
                  <a:gd name="adj" fmla="val 10020"/>
                </a:avLst>
              </a:prstGeom>
              <a:solidFill>
                <a:srgbClr val="FFDA65">
                  <a:alpha val="70000"/>
                </a:srgbClr>
              </a:solidFill>
              <a:ln w="19050">
                <a:solidFill>
                  <a:schemeClr val="accent6">
                    <a:lumMod val="50000"/>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等腰三角形 8"/>
              <p:cNvSpPr/>
              <p:nvPr/>
            </p:nvSpPr>
            <p:spPr>
              <a:xfrm rot="3739473">
                <a:off x="7973538" y="5497900"/>
                <a:ext cx="263267" cy="302164"/>
              </a:xfrm>
              <a:prstGeom prst="triangle">
                <a:avLst>
                  <a:gd name="adj" fmla="val 53635"/>
                </a:avLst>
              </a:prstGeom>
              <a:solidFill>
                <a:srgbClr val="FFC000"/>
              </a:solidFill>
              <a:ln w="15875">
                <a:solidFill>
                  <a:schemeClr val="accent6">
                    <a:lumMod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pic>
          <p:nvPicPr>
            <p:cNvPr id="49160" name="Picture 3" descr="D:\02性平各項交辦事項\1050800_CEDAW教育訓練教材\簡報icon\圖釘.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941" y="2801906"/>
              <a:ext cx="293368" cy="34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文字方塊 12"/>
          <p:cNvSpPr txBox="1">
            <a:spLocks noChangeArrowheads="1"/>
          </p:cNvSpPr>
          <p:nvPr/>
        </p:nvSpPr>
        <p:spPr bwMode="auto">
          <a:xfrm>
            <a:off x="395288" y="3427413"/>
            <a:ext cx="8496300" cy="2809875"/>
          </a:xfrm>
          <a:prstGeom prst="rect">
            <a:avLst/>
          </a:prstGeom>
          <a:noFill/>
          <a:ln w="9525">
            <a:noFill/>
            <a:miter lim="800000"/>
            <a:headEnd/>
            <a:tailEnd/>
          </a:ln>
        </p:spPr>
        <p:txBody>
          <a:bodyPr>
            <a:spAutoFit/>
          </a:bodyPr>
          <a:lstStyle/>
          <a:p>
            <a:pPr algn="just" eaLnBrk="1" hangingPunct="1">
              <a:defRPr/>
            </a:pPr>
            <a:r>
              <a:rPr lang="en-US" altLang="zh-TW" b="1" dirty="0">
                <a:solidFill>
                  <a:schemeClr val="accent2"/>
                </a:solidFill>
                <a:latin typeface="微軟正黑體" pitchFamily="34" charset="-120"/>
                <a:ea typeface="微軟正黑體" pitchFamily="34" charset="-120"/>
              </a:rPr>
              <a:t>CEDAW</a:t>
            </a:r>
            <a:r>
              <a:rPr lang="zh-TW" altLang="en-US" b="1" dirty="0">
                <a:solidFill>
                  <a:schemeClr val="accent2"/>
                </a:solidFill>
                <a:latin typeface="微軟正黑體" pitchFamily="34" charset="-120"/>
                <a:ea typeface="微軟正黑體" pitchFamily="34" charset="-120"/>
              </a:rPr>
              <a:t>第</a:t>
            </a:r>
            <a:r>
              <a:rPr lang="en-US" altLang="zh-TW" b="1" dirty="0">
                <a:solidFill>
                  <a:schemeClr val="accent2"/>
                </a:solidFill>
                <a:latin typeface="微軟正黑體" pitchFamily="34" charset="-120"/>
                <a:ea typeface="微軟正黑體" pitchFamily="34" charset="-120"/>
              </a:rPr>
              <a:t>11</a:t>
            </a:r>
            <a:r>
              <a:rPr lang="zh-TW" altLang="en-US" b="1" dirty="0">
                <a:solidFill>
                  <a:schemeClr val="accent2"/>
                </a:solidFill>
                <a:latin typeface="微軟正黑體" pitchFamily="34" charset="-120"/>
                <a:ea typeface="微軟正黑體" pitchFamily="34" charset="-120"/>
              </a:rPr>
              <a:t>條第</a:t>
            </a:r>
            <a:r>
              <a:rPr lang="en-US" altLang="zh-TW" b="1" dirty="0">
                <a:solidFill>
                  <a:schemeClr val="accent2"/>
                </a:solidFill>
                <a:latin typeface="微軟正黑體" pitchFamily="34" charset="-120"/>
                <a:ea typeface="微軟正黑體" pitchFamily="34" charset="-120"/>
              </a:rPr>
              <a:t>2</a:t>
            </a:r>
            <a:r>
              <a:rPr lang="zh-TW" altLang="en-US" b="1" dirty="0">
                <a:solidFill>
                  <a:schemeClr val="accent2"/>
                </a:solidFill>
                <a:latin typeface="微軟正黑體" pitchFamily="34" charset="-120"/>
                <a:ea typeface="微軟正黑體" pitchFamily="34" charset="-120"/>
              </a:rPr>
              <a:t>項</a:t>
            </a:r>
            <a:endParaRPr lang="en-US" altLang="zh-TW" b="1" dirty="0">
              <a:solidFill>
                <a:schemeClr val="accent2"/>
              </a:solidFill>
              <a:latin typeface="微軟正黑體" pitchFamily="34" charset="-120"/>
              <a:ea typeface="微軟正黑體" pitchFamily="34" charset="-120"/>
            </a:endParaRPr>
          </a:p>
          <a:p>
            <a:pPr algn="just" eaLnBrk="1" hangingPunct="1">
              <a:lnSpc>
                <a:spcPct val="120000"/>
              </a:lnSpc>
              <a:spcBef>
                <a:spcPts val="600"/>
              </a:spcBef>
              <a:defRPr/>
            </a:pPr>
            <a:r>
              <a:rPr lang="zh-TW" altLang="en-US" sz="1600" dirty="0">
                <a:latin typeface="微軟正黑體" pitchFamily="34" charset="-120"/>
                <a:ea typeface="微軟正黑體" pitchFamily="34" charset="-120"/>
              </a:rPr>
              <a:t>締約各國為使婦女不致因結婚或生育而受歧視，又為保障其有效的工作權利起見，應採取適當措施：</a:t>
            </a:r>
            <a:endParaRPr lang="en-US" altLang="zh-TW" sz="1600" dirty="0">
              <a:latin typeface="微軟正黑體" pitchFamily="34" charset="-120"/>
              <a:ea typeface="微軟正黑體" pitchFamily="34" charset="-120"/>
            </a:endParaRPr>
          </a:p>
          <a:p>
            <a:pPr marL="252000" indent="-252000" algn="just" eaLnBrk="1" hangingPunct="1">
              <a:lnSpc>
                <a:spcPct val="120000"/>
              </a:lnSpc>
              <a:defRPr/>
            </a:pPr>
            <a:r>
              <a:rPr lang="en-US" altLang="zh-TW" sz="1600" dirty="0">
                <a:latin typeface="微軟正黑體" pitchFamily="34" charset="-120"/>
                <a:ea typeface="微軟正黑體" pitchFamily="34" charset="-120"/>
              </a:rPr>
              <a:t>(a)</a:t>
            </a:r>
            <a:r>
              <a:rPr lang="zh-TW" altLang="en-US" sz="1600" dirty="0">
                <a:latin typeface="微軟正黑體" pitchFamily="34" charset="-120"/>
                <a:ea typeface="微軟正黑體" pitchFamily="34" charset="-120"/>
              </a:rPr>
              <a:t>禁止以懷孕或產假為理由予以解僱，以及以婚姻狀況為理由予以解僱的歧視，違反規定者予以制裁；</a:t>
            </a:r>
          </a:p>
          <a:p>
            <a:pPr marL="252000" indent="-252000" algn="just" eaLnBrk="1" hangingPunct="1">
              <a:lnSpc>
                <a:spcPct val="120000"/>
              </a:lnSpc>
              <a:defRPr/>
            </a:pPr>
            <a:r>
              <a:rPr lang="en-US" altLang="zh-TW" sz="1600" dirty="0">
                <a:latin typeface="微軟正黑體" pitchFamily="34" charset="-120"/>
                <a:ea typeface="微軟正黑體" pitchFamily="34" charset="-120"/>
              </a:rPr>
              <a:t>(b)</a:t>
            </a:r>
            <a:r>
              <a:rPr lang="zh-TW" altLang="en-US" sz="1600" dirty="0">
                <a:latin typeface="微軟正黑體" pitchFamily="34" charset="-120"/>
                <a:ea typeface="微軟正黑體" pitchFamily="34" charset="-120"/>
              </a:rPr>
              <a:t>實施帶薪產假或具有同等社會福利的產假，而不喪失原有工作、年資或社會津貼；</a:t>
            </a:r>
          </a:p>
          <a:p>
            <a:pPr marL="252000" indent="-252000" algn="just" eaLnBrk="1" hangingPunct="1">
              <a:lnSpc>
                <a:spcPct val="120000"/>
              </a:lnSpc>
              <a:defRPr/>
            </a:pPr>
            <a:r>
              <a:rPr lang="en-US" altLang="zh-TW" sz="1600" dirty="0">
                <a:latin typeface="微軟正黑體" pitchFamily="34" charset="-120"/>
                <a:ea typeface="微軟正黑體" pitchFamily="34" charset="-120"/>
              </a:rPr>
              <a:t>(c)</a:t>
            </a:r>
            <a:r>
              <a:rPr lang="zh-TW" altLang="en-US" sz="1600" dirty="0">
                <a:latin typeface="微軟正黑體" pitchFamily="34" charset="-120"/>
                <a:ea typeface="微軟正黑體" pitchFamily="34" charset="-120"/>
              </a:rPr>
              <a:t>鼓勵提供必要的輔助性社會服務，特別是通過促進建立和發展托兒設施系統，使父母得以兼顧家庭義務和工作責任並參與公共事務；</a:t>
            </a:r>
          </a:p>
          <a:p>
            <a:pPr marL="252000" indent="-252000" algn="just" eaLnBrk="1" hangingPunct="1">
              <a:lnSpc>
                <a:spcPct val="120000"/>
              </a:lnSpc>
              <a:defRPr/>
            </a:pPr>
            <a:r>
              <a:rPr lang="en-US" altLang="zh-TW" sz="1600" dirty="0">
                <a:latin typeface="微軟正黑體" pitchFamily="34" charset="-120"/>
                <a:ea typeface="微軟正黑體" pitchFamily="34" charset="-120"/>
              </a:rPr>
              <a:t>(d)</a:t>
            </a:r>
            <a:r>
              <a:rPr lang="zh-TW" altLang="en-US" sz="1600" dirty="0">
                <a:latin typeface="微軟正黑體" pitchFamily="34" charset="-120"/>
                <a:ea typeface="微軟正黑體" pitchFamily="34" charset="-120"/>
              </a:rPr>
              <a:t>對於懷孕期間從事確實有害於健康的工種的婦女，給予特別保護。</a:t>
            </a:r>
            <a:endParaRPr lang="en-US" altLang="zh-TW" sz="16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495425"/>
            <a:ext cx="8229600" cy="4525963"/>
          </a:xfrm>
        </p:spPr>
        <p:txBody>
          <a:bodyPr/>
          <a:lstStyle/>
          <a:p>
            <a:pPr>
              <a:defRPr/>
            </a:pPr>
            <a:r>
              <a:rPr lang="zh-TW" altLang="en-US" sz="2800" dirty="0" smtClean="0">
                <a:solidFill>
                  <a:schemeClr val="tx1">
                    <a:lumMod val="75000"/>
                    <a:lumOff val="25000"/>
                  </a:schemeClr>
                </a:solidFill>
                <a:latin typeface="微軟正黑體" pitchFamily="34" charset="-120"/>
                <a:ea typeface="微軟正黑體" pitchFamily="34" charset="-120"/>
              </a:rPr>
              <a:t>內政部改善婚喪禮俗中傳統性別刻板角色</a:t>
            </a:r>
            <a:endParaRPr lang="en-US" altLang="zh-TW" sz="2800" dirty="0" smtClean="0">
              <a:solidFill>
                <a:schemeClr val="tx1">
                  <a:lumMod val="75000"/>
                  <a:lumOff val="25000"/>
                </a:schemeClr>
              </a:solidFill>
              <a:latin typeface="微軟正黑體" pitchFamily="34" charset="-120"/>
              <a:ea typeface="微軟正黑體" pitchFamily="34" charset="-120"/>
            </a:endParaRPr>
          </a:p>
          <a:p>
            <a:pPr marL="648000" lvl="1" indent="-252000">
              <a:defRPr/>
            </a:pPr>
            <a:r>
              <a:rPr lang="zh-TW" altLang="en-US" sz="2400" b="1" dirty="0" smtClean="0">
                <a:latin typeface="微軟正黑體" pitchFamily="34" charset="-120"/>
                <a:ea typeface="微軟正黑體" pitchFamily="34" charset="-120"/>
              </a:rPr>
              <a:t>委託研究，檢視傳統婚喪禮俗中的性別不平等、性別刻板角色</a:t>
            </a:r>
            <a:endParaRPr lang="en-US" altLang="zh-TW" sz="2400" b="1" dirty="0" smtClean="0">
              <a:latin typeface="微軟正黑體" pitchFamily="34" charset="-120"/>
              <a:ea typeface="微軟正黑體" pitchFamily="34" charset="-120"/>
            </a:endParaRPr>
          </a:p>
          <a:p>
            <a:pPr marL="580050" lvl="1" indent="-180000">
              <a:spcBef>
                <a:spcPts val="600"/>
              </a:spcBef>
              <a:defRPr/>
            </a:pPr>
            <a:r>
              <a:rPr lang="zh-TW" altLang="en-US" sz="2400" b="1" dirty="0" smtClean="0">
                <a:latin typeface="微軟正黑體" pitchFamily="34" charset="-120"/>
                <a:ea typeface="微軟正黑體" pitchFamily="34" charset="-120"/>
              </a:rPr>
              <a:t>出版</a:t>
            </a:r>
            <a:r>
              <a:rPr lang="zh-TW" altLang="en-US" sz="2400" b="1" dirty="0" smtClean="0">
                <a:solidFill>
                  <a:schemeClr val="accent4"/>
                </a:solidFill>
                <a:latin typeface="微軟正黑體" pitchFamily="34" charset="-120"/>
                <a:ea typeface="微軟正黑體" pitchFamily="34" charset="-120"/>
              </a:rPr>
              <a:t>「</a:t>
            </a:r>
            <a:r>
              <a:rPr lang="zh-TW" altLang="zh-TW" sz="2400" b="1" dirty="0" smtClean="0">
                <a:solidFill>
                  <a:schemeClr val="accent4"/>
                </a:solidFill>
                <a:latin typeface="微軟正黑體" pitchFamily="34" charset="-120"/>
                <a:ea typeface="微軟正黑體" pitchFamily="34" charset="-120"/>
              </a:rPr>
              <a:t>平等自主</a:t>
            </a:r>
            <a:r>
              <a:rPr lang="en-US" altLang="zh-TW" sz="2400" b="1" dirty="0" smtClean="0">
                <a:solidFill>
                  <a:schemeClr val="accent4"/>
                </a:solidFill>
                <a:latin typeface="微軟正黑體" pitchFamily="34" charset="-120"/>
                <a:ea typeface="微軟正黑體" pitchFamily="34" charset="-120"/>
              </a:rPr>
              <a:t>‧</a:t>
            </a:r>
            <a:r>
              <a:rPr lang="zh-TW" altLang="zh-TW" sz="2400" b="1" dirty="0" smtClean="0">
                <a:solidFill>
                  <a:schemeClr val="accent4"/>
                </a:solidFill>
                <a:latin typeface="微軟正黑體" pitchFamily="34" charset="-120"/>
                <a:ea typeface="微軟正黑體" pitchFamily="34" charset="-120"/>
              </a:rPr>
              <a:t>慎終追遠～現代國民喪禮</a:t>
            </a:r>
            <a:r>
              <a:rPr lang="zh-TW" altLang="en-US" sz="2400" b="1" dirty="0" smtClean="0">
                <a:solidFill>
                  <a:schemeClr val="accent4"/>
                </a:solidFill>
                <a:latin typeface="微軟正黑體" pitchFamily="34" charset="-120"/>
                <a:ea typeface="微軟正黑體" pitchFamily="34" charset="-120"/>
              </a:rPr>
              <a:t>」</a:t>
            </a:r>
            <a:endParaRPr lang="en-US" altLang="zh-TW" sz="2400" b="1" dirty="0" smtClean="0">
              <a:solidFill>
                <a:schemeClr val="accent4"/>
              </a:solidFill>
              <a:latin typeface="微軟正黑體" pitchFamily="34" charset="-120"/>
              <a:ea typeface="微軟正黑體" pitchFamily="34" charset="-120"/>
            </a:endParaRPr>
          </a:p>
          <a:p>
            <a:pPr marL="580050" lvl="1" indent="-180000">
              <a:spcBef>
                <a:spcPts val="600"/>
              </a:spcBef>
              <a:buFont typeface="Arial" pitchFamily="34" charset="0"/>
              <a:buNone/>
              <a:defRPr/>
            </a:pPr>
            <a:r>
              <a:rPr lang="zh-TW" altLang="en-US" sz="2400" dirty="0" smtClean="0">
                <a:latin typeface="微軟正黑體" pitchFamily="34" charset="-120"/>
                <a:ea typeface="微軟正黑體" pitchFamily="34" charset="-120"/>
              </a:rPr>
              <a:t>   </a:t>
            </a:r>
            <a:r>
              <a:rPr lang="zh-TW" altLang="en-US" sz="2000" dirty="0" smtClean="0">
                <a:latin typeface="微軟正黑體" pitchFamily="34" charset="-120"/>
                <a:ea typeface="微軟正黑體" pitchFamily="34" charset="-120"/>
              </a:rPr>
              <a:t>協調勞動部於禮儀師訓練課程納入性別平等意識，證照考試題目納入性別平等議題</a:t>
            </a:r>
            <a:endParaRPr lang="en-US" altLang="zh-TW" sz="2000" dirty="0" smtClean="0">
              <a:latin typeface="微軟正黑體" pitchFamily="34" charset="-120"/>
              <a:ea typeface="微軟正黑體" pitchFamily="34" charset="-120"/>
            </a:endParaRPr>
          </a:p>
          <a:p>
            <a:pPr marL="580050" lvl="1" indent="-180000">
              <a:spcBef>
                <a:spcPts val="600"/>
              </a:spcBef>
              <a:defRPr/>
            </a:pPr>
            <a:r>
              <a:rPr lang="zh-TW" altLang="en-US" sz="2400" b="1" dirty="0" smtClean="0">
                <a:latin typeface="微軟正黑體" pitchFamily="34" charset="-120"/>
                <a:ea typeface="微軟正黑體" pitchFamily="34" charset="-120"/>
              </a:rPr>
              <a:t>出版</a:t>
            </a:r>
            <a:r>
              <a:rPr lang="zh-TW" altLang="en-US" sz="2400" b="1" dirty="0" smtClean="0">
                <a:solidFill>
                  <a:schemeClr val="accent4"/>
                </a:solidFill>
                <a:latin typeface="微軟正黑體" pitchFamily="34" charset="-120"/>
                <a:ea typeface="微軟正黑體" pitchFamily="34" charset="-120"/>
              </a:rPr>
              <a:t>「</a:t>
            </a:r>
            <a:r>
              <a:rPr lang="zh-TW" altLang="zh-TW" sz="2400" b="1" dirty="0" smtClean="0">
                <a:solidFill>
                  <a:schemeClr val="accent4"/>
                </a:solidFill>
                <a:latin typeface="微軟正黑體" pitchFamily="34" charset="-120"/>
                <a:ea typeface="微軟正黑體" pitchFamily="34" charset="-120"/>
              </a:rPr>
              <a:t>現代國民婚禮</a:t>
            </a:r>
            <a:r>
              <a:rPr lang="zh-TW" altLang="en-US" sz="2400" b="1" dirty="0" smtClean="0">
                <a:solidFill>
                  <a:schemeClr val="accent4"/>
                </a:solidFill>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並</a:t>
            </a:r>
            <a:r>
              <a:rPr lang="zh-TW" altLang="zh-TW" sz="2400" b="1" dirty="0" smtClean="0">
                <a:latin typeface="微軟正黑體" pitchFamily="34" charset="-120"/>
                <a:ea typeface="微軟正黑體" pitchFamily="34" charset="-120"/>
              </a:rPr>
              <a:t>舉辦創意婚禮短片競賽活動</a:t>
            </a:r>
            <a:r>
              <a:rPr lang="zh-TW" altLang="en-US" sz="2400" b="1" dirty="0" smtClean="0">
                <a:latin typeface="微軟正黑體" pitchFamily="34" charset="-120"/>
                <a:ea typeface="微軟正黑體" pitchFamily="34" charset="-120"/>
              </a:rPr>
              <a:t> </a:t>
            </a:r>
            <a:endParaRPr lang="zh-TW" altLang="en-US" sz="2400" dirty="0" smtClean="0">
              <a:latin typeface="微軟正黑體" pitchFamily="34" charset="-120"/>
              <a:ea typeface="微軟正黑體" pitchFamily="34" charset="-120"/>
            </a:endParaRPr>
          </a:p>
          <a:p>
            <a:pPr>
              <a:defRPr/>
            </a:pPr>
            <a:endParaRPr lang="en-US" altLang="zh-TW" sz="2800" dirty="0" smtClean="0">
              <a:solidFill>
                <a:schemeClr val="tx1">
                  <a:lumMod val="75000"/>
                  <a:lumOff val="25000"/>
                </a:schemeClr>
              </a:solidFill>
              <a:latin typeface="微軟正黑體" pitchFamily="34" charset="-120"/>
              <a:ea typeface="微軟正黑體" pitchFamily="34" charset="-120"/>
            </a:endParaRPr>
          </a:p>
        </p:txBody>
      </p:sp>
      <p:sp>
        <p:nvSpPr>
          <p:cNvPr id="50179" name="標題 1"/>
          <p:cNvSpPr>
            <a:spLocks noGrp="1"/>
          </p:cNvSpPr>
          <p:nvPr>
            <p:ph type="title"/>
          </p:nvPr>
        </p:nvSpPr>
        <p:spPr/>
        <p:txBody>
          <a:bodyPr/>
          <a:lstStyle/>
          <a:p>
            <a:r>
              <a:rPr lang="zh-TW" altLang="en-US" smtClean="0"/>
              <a:t>七、政府推動消除歧視</a:t>
            </a:r>
            <a:r>
              <a:rPr lang="en-US" altLang="zh-TW" sz="2800" smtClean="0"/>
              <a:t>(2/2)</a:t>
            </a:r>
            <a:endParaRPr lang="zh-TW" altLang="en-US" smtClean="0"/>
          </a:p>
        </p:txBody>
      </p:sp>
      <p:sp>
        <p:nvSpPr>
          <p:cNvPr id="5018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87484D1-F7E7-4A40-A283-B0A0A1B3C1E7}"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31</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50181" name="圖片 5" descr="現代國民喪禮.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07843">
            <a:off x="6961188" y="4513263"/>
            <a:ext cx="156210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5" descr="D:\02性平各項交辦事項\1050800_CEDAW教育訓練教材\參考資料\現代國民婚禮.gif"/>
          <p:cNvPicPr>
            <a:picLocks noChangeAspect="1" noChangeArrowheads="1"/>
          </p:cNvPicPr>
          <p:nvPr/>
        </p:nvPicPr>
        <p:blipFill>
          <a:blip r:embed="rId3">
            <a:extLst>
              <a:ext uri="{28A0092B-C50C-407E-A947-70E740481C1C}">
                <a14:useLocalDpi xmlns:a14="http://schemas.microsoft.com/office/drawing/2010/main" val="0"/>
              </a:ext>
            </a:extLst>
          </a:blip>
          <a:srcRect l="49014" t="3899" r="22137" b="1907"/>
          <a:stretch>
            <a:fillRect/>
          </a:stretch>
        </p:blipFill>
        <p:spPr bwMode="auto">
          <a:xfrm rot="-543359">
            <a:off x="5510213" y="4505325"/>
            <a:ext cx="1563687"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文字方塊 9"/>
          <p:cNvSpPr txBox="1">
            <a:spLocks noChangeArrowheads="1"/>
          </p:cNvSpPr>
          <p:nvPr/>
        </p:nvSpPr>
        <p:spPr bwMode="auto">
          <a:xfrm>
            <a:off x="1116013" y="4462463"/>
            <a:ext cx="4103687"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zh-TW" sz="2000">
                <a:latin typeface="微軟正黑體" panose="020B0604030504040204" pitchFamily="34" charset="-120"/>
                <a:ea typeface="微軟正黑體" panose="020B0604030504040204" pitchFamily="34" charset="-120"/>
              </a:rPr>
              <a:t>引導國人在籌辦婚禮時，能夠重視新人主體、性別平等、民主協商的精神，希望每一對新人在籌辦婚禮時，都能不因性別、族群、階級而被僵化習俗所制約</a:t>
            </a:r>
            <a:endParaRPr lang="zh-TW" altLang="en-US" sz="20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56100" y="2930525"/>
            <a:ext cx="4787900" cy="1362075"/>
          </a:xfrm>
        </p:spPr>
        <p:txBody>
          <a:bodyPr/>
          <a:lstStyle/>
          <a:p>
            <a:pPr>
              <a:defRPr/>
            </a:pPr>
            <a:r>
              <a:rPr lang="zh-TW" altLang="en-US" dirty="0" smtClean="0">
                <a:solidFill>
                  <a:schemeClr val="tx2"/>
                </a:solidFill>
              </a:rPr>
              <a:t>本總處性別友善措施及職場</a:t>
            </a:r>
            <a:endParaRPr lang="zh-TW" altLang="en-US" dirty="0">
              <a:solidFill>
                <a:schemeClr val="tx2"/>
              </a:solidFill>
            </a:endParaRPr>
          </a:p>
        </p:txBody>
      </p:sp>
      <p:sp>
        <p:nvSpPr>
          <p:cNvPr id="5120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90B56277-16B4-46CE-BDE8-CF310D5B2B7A}"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32</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51204" name="圖片 4" descr="行政院性平處文宣(直式).jpg"/>
          <p:cNvPicPr>
            <a:picLocks noChangeAspect="1"/>
          </p:cNvPicPr>
          <p:nvPr/>
        </p:nvPicPr>
        <p:blipFill>
          <a:blip r:embed="rId2">
            <a:extLst>
              <a:ext uri="{28A0092B-C50C-407E-A947-70E740481C1C}">
                <a14:useLocalDpi xmlns:a14="http://schemas.microsoft.com/office/drawing/2010/main" val="0"/>
              </a:ext>
            </a:extLst>
          </a:blip>
          <a:srcRect l="3703" r="5699" b="3801"/>
          <a:stretch>
            <a:fillRect/>
          </a:stretch>
        </p:blipFill>
        <p:spPr bwMode="auto">
          <a:xfrm>
            <a:off x="-7938" y="-26988"/>
            <a:ext cx="43926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txBox="1">
            <a:spLocks noGrp="1" noChangeArrowheads="1"/>
          </p:cNvSpPr>
          <p:nvPr/>
        </p:nvSpPr>
        <p:spPr bwMode="auto">
          <a:xfrm>
            <a:off x="6948488" y="6427788"/>
            <a:ext cx="1954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r" eaLnBrk="1" hangingPunct="1">
              <a:buFontTx/>
              <a:buNone/>
            </a:pPr>
            <a:fld id="{AC399064-1A8C-4690-9B94-B241F3BAF0BF}" type="slidenum">
              <a:rPr kumimoji="0" lang="en-US" altLang="zh-TW" sz="1200">
                <a:solidFill>
                  <a:srgbClr val="A6A6A6"/>
                </a:solidFill>
                <a:latin typeface="Arial Unicode MS" panose="020B0604020202020204" pitchFamily="34" charset="-120"/>
                <a:ea typeface="Arial Unicode MS" panose="020B0604020202020204" pitchFamily="34" charset="-120"/>
                <a:cs typeface="Arial Unicode MS" panose="020B0604020202020204" pitchFamily="34" charset="-120"/>
              </a:rPr>
              <a:pPr algn="r" eaLnBrk="1" hangingPunct="1">
                <a:buFontTx/>
                <a:buNone/>
              </a:pPr>
              <a:t>33</a:t>
            </a:fld>
            <a:endParaRPr kumimoji="0" lang="en-US" altLang="zh-TW" sz="1200">
              <a:solidFill>
                <a:srgbClr val="A6A6A6"/>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52227" name="Rectangle 4"/>
          <p:cNvSpPr>
            <a:spLocks noChangeArrowheads="1"/>
          </p:cNvSpPr>
          <p:nvPr/>
        </p:nvSpPr>
        <p:spPr bwMode="auto">
          <a:xfrm>
            <a:off x="1116013" y="5876925"/>
            <a:ext cx="7632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4013" indent="-354013">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a:spcAft>
                <a:spcPct val="20000"/>
              </a:spcAft>
              <a:buClr>
                <a:srgbClr val="0000FF"/>
              </a:buClr>
              <a:buSzPct val="70000"/>
              <a:buFont typeface="Wingdings" panose="05000000000000000000" pitchFamily="2" charset="2"/>
              <a:buNone/>
            </a:pPr>
            <a:endParaRPr lang="zh-TW" altLang="en-US" sz="2800">
              <a:latin typeface="Times New Roman" panose="02020603050405020304" pitchFamily="18" charset="0"/>
              <a:ea typeface="標楷體" panose="03000509000000000000" pitchFamily="65" charset="-120"/>
            </a:endParaRPr>
          </a:p>
        </p:txBody>
      </p:sp>
      <p:sp>
        <p:nvSpPr>
          <p:cNvPr id="52228" name="標題 7"/>
          <p:cNvSpPr>
            <a:spLocks noGrp="1"/>
          </p:cNvSpPr>
          <p:nvPr>
            <p:ph type="title"/>
          </p:nvPr>
        </p:nvSpPr>
        <p:spPr>
          <a:xfrm>
            <a:off x="457200" y="260350"/>
            <a:ext cx="8229600" cy="1143000"/>
          </a:xfrm>
        </p:spPr>
        <p:txBody>
          <a:bodyPr/>
          <a:lstStyle/>
          <a:p>
            <a:r>
              <a:rPr lang="zh-TW" altLang="en-US" smtClean="0"/>
              <a:t>一、相關組設委員性別比例概況</a:t>
            </a:r>
          </a:p>
        </p:txBody>
      </p:sp>
      <p:sp>
        <p:nvSpPr>
          <p:cNvPr id="9" name="內容版面配置區 8"/>
          <p:cNvSpPr>
            <a:spLocks noGrp="1"/>
          </p:cNvSpPr>
          <p:nvPr>
            <p:ph idx="1"/>
          </p:nvPr>
        </p:nvSpPr>
        <p:spPr/>
        <p:txBody>
          <a:bodyPr/>
          <a:lstStyle/>
          <a:p>
            <a:pPr lvl="1">
              <a:lnSpc>
                <a:spcPct val="120000"/>
              </a:lnSpc>
              <a:defRPr/>
            </a:pPr>
            <a:r>
              <a:rPr lang="zh-TW" altLang="en-US" sz="2400" dirty="0" smtClean="0">
                <a:solidFill>
                  <a:schemeClr val="tx1">
                    <a:lumMod val="75000"/>
                    <a:lumOff val="25000"/>
                  </a:schemeClr>
                </a:solidFill>
                <a:latin typeface="微軟正黑體" pitchFamily="34" charset="-120"/>
                <a:ea typeface="微軟正黑體" pitchFamily="34" charset="-120"/>
              </a:rPr>
              <a:t>符合</a:t>
            </a:r>
            <a:r>
              <a:rPr lang="en-US" altLang="zh-TW" sz="2400" dirty="0" smtClean="0">
                <a:solidFill>
                  <a:schemeClr val="tx1">
                    <a:lumMod val="75000"/>
                    <a:lumOff val="25000"/>
                  </a:schemeClr>
                </a:solidFill>
                <a:latin typeface="微軟正黑體" pitchFamily="34" charset="-120"/>
                <a:ea typeface="微軟正黑體" pitchFamily="34" charset="-120"/>
              </a:rPr>
              <a:t>CEDAW</a:t>
            </a:r>
            <a:r>
              <a:rPr lang="zh-TW" altLang="en-US" sz="2400" dirty="0" smtClean="0">
                <a:solidFill>
                  <a:schemeClr val="tx1">
                    <a:lumMod val="75000"/>
                    <a:lumOff val="25000"/>
                  </a:schemeClr>
                </a:solidFill>
                <a:latin typeface="微軟正黑體" pitchFamily="34" charset="-120"/>
                <a:ea typeface="微軟正黑體" pitchFamily="34" charset="-120"/>
              </a:rPr>
              <a:t>第</a:t>
            </a:r>
            <a:r>
              <a:rPr lang="en-US" altLang="zh-TW" sz="2400" dirty="0" smtClean="0">
                <a:solidFill>
                  <a:schemeClr val="tx1">
                    <a:lumMod val="75000"/>
                    <a:lumOff val="25000"/>
                  </a:schemeClr>
                </a:solidFill>
                <a:latin typeface="微軟正黑體" pitchFamily="34" charset="-120"/>
                <a:ea typeface="微軟正黑體" pitchFamily="34" charset="-120"/>
              </a:rPr>
              <a:t>23</a:t>
            </a:r>
            <a:r>
              <a:rPr lang="zh-TW" altLang="en-US" sz="2400" dirty="0" smtClean="0">
                <a:solidFill>
                  <a:schemeClr val="tx1">
                    <a:lumMod val="75000"/>
                    <a:lumOff val="25000"/>
                  </a:schemeClr>
                </a:solidFill>
                <a:latin typeface="微軟正黑體" pitchFamily="34" charset="-120"/>
                <a:ea typeface="微軟正黑體" pitchFamily="34" charset="-120"/>
              </a:rPr>
              <a:t>號一般性建議第</a:t>
            </a:r>
            <a:r>
              <a:rPr lang="en-US" altLang="zh-TW" sz="2400" dirty="0" smtClean="0">
                <a:solidFill>
                  <a:schemeClr val="tx1">
                    <a:lumMod val="75000"/>
                    <a:lumOff val="25000"/>
                  </a:schemeClr>
                </a:solidFill>
                <a:latin typeface="微軟正黑體" pitchFamily="34" charset="-120"/>
                <a:ea typeface="微軟正黑體" pitchFamily="34" charset="-120"/>
              </a:rPr>
              <a:t>16</a:t>
            </a:r>
            <a:r>
              <a:rPr lang="zh-TW" altLang="en-US" sz="2400" dirty="0" smtClean="0">
                <a:solidFill>
                  <a:schemeClr val="tx1">
                    <a:lumMod val="75000"/>
                    <a:lumOff val="25000"/>
                  </a:schemeClr>
                </a:solidFill>
                <a:latin typeface="微軟正黑體" pitchFamily="34" charset="-120"/>
                <a:ea typeface="微軟正黑體" pitchFamily="34" charset="-120"/>
              </a:rPr>
              <a:t>段之臨界人數，任一性別比例均達三分之一</a:t>
            </a:r>
            <a:endParaRPr lang="en-US" altLang="zh-TW" sz="2400" dirty="0" smtClean="0">
              <a:solidFill>
                <a:schemeClr val="tx1">
                  <a:lumMod val="75000"/>
                  <a:lumOff val="25000"/>
                </a:schemeClr>
              </a:solidFill>
              <a:latin typeface="微軟正黑體" pitchFamily="34" charset="-120"/>
              <a:ea typeface="微軟正黑體" pitchFamily="34" charset="-120"/>
            </a:endParaRPr>
          </a:p>
        </p:txBody>
      </p:sp>
      <p:graphicFrame>
        <p:nvGraphicFramePr>
          <p:cNvPr id="7" name="Group 74"/>
          <p:cNvGraphicFramePr>
            <a:graphicFrameLocks noGrp="1"/>
          </p:cNvGraphicFramePr>
          <p:nvPr>
            <p:extLst>
              <p:ext uri="{D42A27DB-BD31-4B8C-83A1-F6EECF244321}">
                <p14:modId xmlns:p14="http://schemas.microsoft.com/office/powerpoint/2010/main" val="823643757"/>
              </p:ext>
            </p:extLst>
          </p:nvPr>
        </p:nvGraphicFramePr>
        <p:xfrm>
          <a:off x="900113" y="2565400"/>
          <a:ext cx="7705725" cy="3619501"/>
        </p:xfrm>
        <a:graphic>
          <a:graphicData uri="http://schemas.openxmlformats.org/drawingml/2006/table">
            <a:tbl>
              <a:tblPr>
                <a:tableStyleId>{8799B23B-EC83-4686-B30A-512413B5E67A}</a:tableStyleId>
              </a:tblPr>
              <a:tblGrid>
                <a:gridCol w="2713037">
                  <a:extLst>
                    <a:ext uri="{9D8B030D-6E8A-4147-A177-3AD203B41FA5}">
                      <a16:colId xmlns:a16="http://schemas.microsoft.com/office/drawing/2014/main" val="20000"/>
                    </a:ext>
                  </a:extLst>
                </a:gridCol>
                <a:gridCol w="1109663">
                  <a:extLst>
                    <a:ext uri="{9D8B030D-6E8A-4147-A177-3AD203B41FA5}">
                      <a16:colId xmlns:a16="http://schemas.microsoft.com/office/drawing/2014/main" val="20001"/>
                    </a:ext>
                  </a:extLst>
                </a:gridCol>
                <a:gridCol w="614362">
                  <a:extLst>
                    <a:ext uri="{9D8B030D-6E8A-4147-A177-3AD203B41FA5}">
                      <a16:colId xmlns:a16="http://schemas.microsoft.com/office/drawing/2014/main" val="20002"/>
                    </a:ext>
                  </a:extLst>
                </a:gridCol>
                <a:gridCol w="544513">
                  <a:extLst>
                    <a:ext uri="{9D8B030D-6E8A-4147-A177-3AD203B41FA5}">
                      <a16:colId xmlns:a16="http://schemas.microsoft.com/office/drawing/2014/main" val="20003"/>
                    </a:ext>
                  </a:extLst>
                </a:gridCol>
                <a:gridCol w="2724150">
                  <a:extLst>
                    <a:ext uri="{9D8B030D-6E8A-4147-A177-3AD203B41FA5}">
                      <a16:colId xmlns:a16="http://schemas.microsoft.com/office/drawing/2014/main" val="20004"/>
                    </a:ext>
                  </a:extLst>
                </a:gridCol>
              </a:tblGrid>
              <a:tr h="385763">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委員會名稱</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委員人數</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男</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女</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是否任一性別不少於</a:t>
                      </a: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1/3</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06400">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人事甄審委員會</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23</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10</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13</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455613">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性別平等專案小組</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19</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7</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12</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431800">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性騷擾申訴評議會</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14</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5</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9</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384175">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國民所得統計評審會</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21</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smtClean="0">
                          <a:ln>
                            <a:noFill/>
                          </a:ln>
                          <a:solidFill>
                            <a:schemeClr val="tx1"/>
                          </a:solidFill>
                          <a:effectLst/>
                          <a:latin typeface="微軟正黑體" pitchFamily="34" charset="-120"/>
                          <a:ea typeface="微軟正黑體" pitchFamily="34" charset="-120"/>
                        </a:rPr>
                        <a:t>13</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mn-cs"/>
                        </a:rPr>
                        <a:t>8</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403225">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政府會計共同規範審議會</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22</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12</a:t>
                      </a: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mn-cs"/>
                        </a:rPr>
                        <a:t>10</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84175">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smtClean="0">
                          <a:ln>
                            <a:noFill/>
                          </a:ln>
                          <a:solidFill>
                            <a:schemeClr val="tx1"/>
                          </a:solidFill>
                          <a:effectLst/>
                          <a:latin typeface="微軟正黑體" pitchFamily="34" charset="-120"/>
                          <a:ea typeface="微軟正黑體" pitchFamily="34" charset="-120"/>
                        </a:rPr>
                        <a:t>普查評審會</a:t>
                      </a:r>
                      <a:endParaRPr kumimoji="1" lang="zh-TW" altLang="en-US" sz="1800" b="1"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mn-cs"/>
                        </a:rPr>
                        <a:t>30</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15</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15</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384175">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法規會</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17</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mn-cs"/>
                        </a:rPr>
                        <a:t>8</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mn-cs"/>
                        </a:rPr>
                        <a:t>9</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384175">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just"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smtClean="0">
                          <a:ln>
                            <a:noFill/>
                          </a:ln>
                          <a:solidFill>
                            <a:schemeClr val="tx1"/>
                          </a:solidFill>
                          <a:effectLst/>
                          <a:latin typeface="微軟正黑體" pitchFamily="34" charset="-120"/>
                          <a:ea typeface="微軟正黑體" pitchFamily="34" charset="-120"/>
                        </a:rPr>
                        <a:t>考績委員會</a:t>
                      </a:r>
                      <a:endParaRPr kumimoji="1" lang="zh-TW" altLang="en-US" sz="1800" b="1" i="0" u="none" strike="noStrike" cap="none" normalizeH="0" baseline="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23</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11</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en-US" altLang="zh-TW" sz="1800" u="none" strike="noStrike" cap="none" normalizeH="0" baseline="0" dirty="0" smtClean="0">
                          <a:ln>
                            <a:noFill/>
                          </a:ln>
                          <a:solidFill>
                            <a:schemeClr val="tx1"/>
                          </a:solidFill>
                          <a:effectLst/>
                          <a:latin typeface="微軟正黑體" pitchFamily="34" charset="-120"/>
                          <a:ea typeface="微軟正黑體" pitchFamily="34" charset="-120"/>
                        </a:rPr>
                        <a:t>12</a:t>
                      </a:r>
                      <a:endParaRPr kumimoji="1" lang="en-US" altLang="zh-TW"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lvl1pPr algn="just" eaLnBrk="0" hangingPunct="0">
                        <a:lnSpc>
                          <a:spcPct val="90000"/>
                        </a:lnSpc>
                        <a:spcBef>
                          <a:spcPct val="70000"/>
                        </a:spcBef>
                        <a:buClr>
                          <a:schemeClr val="accent2"/>
                        </a:buClr>
                        <a:buSzPct val="75000"/>
                        <a:buFont typeface="Wingdings" pitchFamily="2" charset="2"/>
                        <a:defRPr kumimoji="1" sz="2400" b="1">
                          <a:solidFill>
                            <a:srgbClr val="CC6600"/>
                          </a:solidFill>
                          <a:latin typeface="標楷體" pitchFamily="65" charset="-120"/>
                          <a:ea typeface="標楷體" pitchFamily="65" charset="-120"/>
                        </a:defRPr>
                      </a:lvl1pPr>
                      <a:lvl2pPr marL="742950" indent="-292100" algn="just" eaLnBrk="0" hangingPunct="0">
                        <a:spcBef>
                          <a:spcPct val="15000"/>
                        </a:spcBef>
                        <a:buClr>
                          <a:schemeClr val="accent2"/>
                        </a:buClr>
                        <a:buSzPct val="75000"/>
                        <a:buFont typeface="Wingdings" pitchFamily="2" charset="2"/>
                        <a:defRPr kumimoji="1" sz="2000" b="1">
                          <a:solidFill>
                            <a:srgbClr val="336600"/>
                          </a:solidFill>
                          <a:latin typeface="標楷體" pitchFamily="65" charset="-120"/>
                          <a:ea typeface="標楷體" pitchFamily="65" charset="-120"/>
                        </a:defRPr>
                      </a:lvl2pPr>
                      <a:lvl3pPr marL="1143000" indent="-249238" algn="just" eaLnBrk="0" hangingPunct="0">
                        <a:spcBef>
                          <a:spcPct val="15000"/>
                        </a:spcBef>
                        <a:buClr>
                          <a:schemeClr val="accent2"/>
                        </a:buClr>
                        <a:buSzPct val="85000"/>
                        <a:buFont typeface="Wingdings" pitchFamily="2" charset="2"/>
                        <a:defRPr kumimoji="1" b="1">
                          <a:solidFill>
                            <a:srgbClr val="800000"/>
                          </a:solidFill>
                          <a:latin typeface="標楷體" pitchFamily="65" charset="-120"/>
                          <a:ea typeface="標楷體" pitchFamily="65" charset="-120"/>
                        </a:defRPr>
                      </a:lvl3pPr>
                      <a:lvl4pPr marL="1600200" indent="-249238" algn="just" eaLnBrk="0" hangingPunct="0">
                        <a:spcBef>
                          <a:spcPct val="15000"/>
                        </a:spcBef>
                        <a:buClr>
                          <a:srgbClr val="660066"/>
                        </a:buClr>
                        <a:buFont typeface="Wingdings" pitchFamily="2" charset="2"/>
                        <a:defRPr kumimoji="1" b="1">
                          <a:solidFill>
                            <a:srgbClr val="660066"/>
                          </a:solidFill>
                          <a:latin typeface="標楷體" pitchFamily="65" charset="-120"/>
                          <a:ea typeface="標楷體" pitchFamily="65" charset="-120"/>
                        </a:defRPr>
                      </a:lvl4pPr>
                      <a:lvl5pPr marL="2057400" indent="-263525" algn="just" eaLnBrk="0" hangingPunct="0">
                        <a:spcBef>
                          <a:spcPct val="15000"/>
                        </a:spcBef>
                        <a:buClr>
                          <a:srgbClr val="800000"/>
                        </a:buClr>
                        <a:buFont typeface="Wingdings" pitchFamily="2" charset="2"/>
                        <a:defRPr kumimoji="1" b="1">
                          <a:solidFill>
                            <a:srgbClr val="800000"/>
                          </a:solidFill>
                          <a:latin typeface="標楷體" pitchFamily="65" charset="-120"/>
                          <a:ea typeface="標楷體" pitchFamily="65" charset="-120"/>
                        </a:defRPr>
                      </a:lvl5pPr>
                      <a:lvl6pPr marL="25146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6pPr>
                      <a:lvl7pPr marL="29718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7pPr>
                      <a:lvl8pPr marL="34290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8pPr>
                      <a:lvl9pPr marL="3886200" indent="-263525" algn="just" eaLnBrk="0" fontAlgn="base" hangingPunct="0">
                        <a:spcBef>
                          <a:spcPct val="15000"/>
                        </a:spcBef>
                        <a:spcAft>
                          <a:spcPct val="0"/>
                        </a:spcAft>
                        <a:buClr>
                          <a:srgbClr val="800000"/>
                        </a:buClr>
                        <a:buFont typeface="Wingdings" pitchFamily="2" charset="2"/>
                        <a:defRPr kumimoji="1" b="1">
                          <a:solidFill>
                            <a:srgbClr val="800000"/>
                          </a:solidFill>
                          <a:latin typeface="標楷體" pitchFamily="65" charset="-120"/>
                          <a:ea typeface="標楷體" pitchFamily="65" charset="-120"/>
                        </a:defRPr>
                      </a:lvl9pPr>
                    </a:lstStyle>
                    <a:p>
                      <a:pPr marL="0" marR="0" lvl="0" indent="0" algn="ctr" defTabSz="914400" rtl="0" eaLnBrk="1" fontAlgn="base" latinLnBrk="0" hangingPunct="1">
                        <a:lnSpc>
                          <a:spcPct val="90000"/>
                        </a:lnSpc>
                        <a:spcBef>
                          <a:spcPct val="0"/>
                        </a:spcBef>
                        <a:spcAft>
                          <a:spcPct val="0"/>
                        </a:spcAft>
                        <a:buClrTx/>
                        <a:buSzTx/>
                        <a:buFont typeface="Wingdings" pitchFamily="2" charset="2"/>
                        <a:buNone/>
                        <a:tabLst/>
                      </a:pPr>
                      <a:r>
                        <a:rPr kumimoji="1" lang="zh-TW" altLang="en-US" sz="1800" u="none" strike="noStrike" cap="none" normalizeH="0" baseline="0" dirty="0" smtClean="0">
                          <a:ln>
                            <a:noFill/>
                          </a:ln>
                          <a:solidFill>
                            <a:schemeClr val="tx1"/>
                          </a:solidFill>
                          <a:effectLst/>
                          <a:latin typeface="微軟正黑體" pitchFamily="34" charset="-120"/>
                          <a:ea typeface="微軟正黑體" pitchFamily="34" charset="-120"/>
                        </a:rPr>
                        <a:t>是</a:t>
                      </a:r>
                      <a:endParaRPr kumimoji="1" lang="zh-TW" altLang="en-US" sz="1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anchor="ctr" horzOverflow="overflow">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p:txBody>
          <a:bodyPr/>
          <a:lstStyle/>
          <a:p>
            <a:r>
              <a:rPr lang="zh-TW" altLang="en-US" smtClean="0"/>
              <a:t>二、性騷擾防治</a:t>
            </a:r>
            <a:r>
              <a:rPr lang="en-US" altLang="zh-TW" sz="2800" smtClean="0"/>
              <a:t>(1/2)</a:t>
            </a:r>
            <a:endParaRPr lang="zh-TW" altLang="en-US" smtClean="0"/>
          </a:p>
        </p:txBody>
      </p:sp>
      <p:sp>
        <p:nvSpPr>
          <p:cNvPr id="5325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BA56458-8494-46FE-89DA-402107B5CC32}"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34</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60420" name="內容版面配置區 5"/>
          <p:cNvSpPr>
            <a:spLocks noGrp="1"/>
          </p:cNvSpPr>
          <p:nvPr>
            <p:ph idx="1"/>
          </p:nvPr>
        </p:nvSpPr>
        <p:spPr>
          <a:xfrm>
            <a:off x="3995738" y="1600200"/>
            <a:ext cx="4752975" cy="4525963"/>
          </a:xfrm>
        </p:spPr>
        <p:txBody>
          <a:bodyPr/>
          <a:lstStyle/>
          <a:p>
            <a:pPr>
              <a:defRPr/>
            </a:pPr>
            <a:r>
              <a:rPr lang="zh-TW" altLang="en-US" dirty="0" smtClean="0">
                <a:solidFill>
                  <a:schemeClr val="tx1">
                    <a:lumMod val="75000"/>
                    <a:lumOff val="25000"/>
                  </a:schemeClr>
                </a:solidFill>
                <a:latin typeface="微軟正黑體" pitchFamily="34" charset="-120"/>
                <a:ea typeface="微軟正黑體" pitchFamily="34" charset="-120"/>
              </a:rPr>
              <a:t>性騷擾申訴機制</a:t>
            </a:r>
            <a:endParaRPr lang="en-US" altLang="zh-TW" dirty="0" smtClean="0">
              <a:solidFill>
                <a:schemeClr val="tx1">
                  <a:lumMod val="75000"/>
                  <a:lumOff val="25000"/>
                </a:schemeClr>
              </a:solidFill>
              <a:latin typeface="微軟正黑體" pitchFamily="34" charset="-120"/>
              <a:ea typeface="微軟正黑體" pitchFamily="34" charset="-120"/>
            </a:endParaRPr>
          </a:p>
          <a:p>
            <a:pPr lvl="1">
              <a:defRPr/>
            </a:pPr>
            <a:r>
              <a:rPr lang="zh-TW" altLang="en-US" dirty="0" smtClean="0">
                <a:solidFill>
                  <a:schemeClr val="tx1">
                    <a:lumMod val="75000"/>
                    <a:lumOff val="25000"/>
                  </a:schemeClr>
                </a:solidFill>
                <a:latin typeface="微軟正黑體" pitchFamily="34" charset="-120"/>
                <a:ea typeface="微軟正黑體" pitchFamily="34" charset="-120"/>
              </a:rPr>
              <a:t>訂有「行政院主計總處性騷擾防治申訴及懲戒處理要點」</a:t>
            </a:r>
            <a:endParaRPr lang="en-US" altLang="zh-TW" dirty="0" smtClean="0">
              <a:solidFill>
                <a:schemeClr val="tx1">
                  <a:lumMod val="75000"/>
                  <a:lumOff val="25000"/>
                </a:schemeClr>
              </a:solidFill>
              <a:latin typeface="微軟正黑體" pitchFamily="34" charset="-120"/>
              <a:ea typeface="微軟正黑體" pitchFamily="34" charset="-120"/>
            </a:endParaRPr>
          </a:p>
          <a:p>
            <a:pPr lvl="1">
              <a:defRPr/>
            </a:pPr>
            <a:r>
              <a:rPr lang="zh-TW" altLang="en-US" dirty="0" smtClean="0">
                <a:solidFill>
                  <a:schemeClr val="tx1">
                    <a:lumMod val="75000"/>
                    <a:lumOff val="25000"/>
                  </a:schemeClr>
                </a:solidFill>
                <a:latin typeface="微軟正黑體" pitchFamily="34" charset="-120"/>
                <a:ea typeface="微軟正黑體" pitchFamily="34" charset="-120"/>
              </a:rPr>
              <a:t>提供性騷擾申訴專線：</a:t>
            </a:r>
            <a:r>
              <a:rPr lang="en-US" altLang="zh-TW" dirty="0" smtClean="0">
                <a:solidFill>
                  <a:schemeClr val="tx1">
                    <a:lumMod val="75000"/>
                    <a:lumOff val="25000"/>
                  </a:schemeClr>
                </a:solidFill>
                <a:latin typeface="微軟正黑體" pitchFamily="34" charset="-120"/>
                <a:ea typeface="微軟正黑體" pitchFamily="34" charset="-120"/>
              </a:rPr>
              <a:t>238037</a:t>
            </a:r>
            <a:r>
              <a:rPr lang="en-US" altLang="zh-TW" dirty="0" smtClean="0">
                <a:latin typeface="微軟正黑體" pitchFamily="34" charset="-120"/>
                <a:ea typeface="微軟正黑體" pitchFamily="34" charset="-120"/>
              </a:rPr>
              <a:t>35</a:t>
            </a:r>
            <a:r>
              <a:rPr lang="en-US" altLang="zh-TW" dirty="0" smtClean="0">
                <a:solidFill>
                  <a:schemeClr val="tx1">
                    <a:lumMod val="75000"/>
                    <a:lumOff val="25000"/>
                  </a:schemeClr>
                </a:solidFill>
                <a:latin typeface="微軟正黑體" pitchFamily="34" charset="-120"/>
                <a:ea typeface="微軟正黑體" pitchFamily="34" charset="-120"/>
              </a:rPr>
              <a:t>(</a:t>
            </a:r>
            <a:r>
              <a:rPr lang="zh-TW" altLang="en-US" dirty="0" smtClean="0">
                <a:solidFill>
                  <a:schemeClr val="tx1">
                    <a:lumMod val="75000"/>
                    <a:lumOff val="25000"/>
                  </a:schemeClr>
                </a:solidFill>
                <a:latin typeface="微軟正黑體" pitchFamily="34" charset="-120"/>
                <a:ea typeface="微軟正黑體" pitchFamily="34" charset="-120"/>
              </a:rPr>
              <a:t>人事處</a:t>
            </a:r>
            <a:r>
              <a:rPr lang="en-US" altLang="zh-TW" dirty="0" smtClean="0">
                <a:solidFill>
                  <a:schemeClr val="tx1">
                    <a:lumMod val="75000"/>
                    <a:lumOff val="25000"/>
                  </a:schemeClr>
                </a:solidFill>
                <a:latin typeface="微軟正黑體" pitchFamily="34" charset="-120"/>
                <a:ea typeface="微軟正黑體" pitchFamily="34" charset="-120"/>
              </a:rPr>
              <a:t>)</a:t>
            </a:r>
            <a:br>
              <a:rPr lang="en-US" altLang="zh-TW" dirty="0" smtClean="0">
                <a:solidFill>
                  <a:schemeClr val="tx1">
                    <a:lumMod val="75000"/>
                    <a:lumOff val="25000"/>
                  </a:schemeClr>
                </a:solidFill>
                <a:latin typeface="微軟正黑體" pitchFamily="34" charset="-120"/>
                <a:ea typeface="微軟正黑體" pitchFamily="34" charset="-120"/>
              </a:rPr>
            </a:br>
            <a:r>
              <a:rPr lang="en-US" altLang="zh-TW" dirty="0" smtClean="0">
                <a:solidFill>
                  <a:schemeClr val="tx1">
                    <a:lumMod val="75000"/>
                    <a:lumOff val="25000"/>
                  </a:schemeClr>
                </a:solidFill>
                <a:latin typeface="微軟正黑體" pitchFamily="34" charset="-120"/>
                <a:ea typeface="微軟正黑體" pitchFamily="34" charset="-120"/>
              </a:rPr>
              <a:t>23803762(</a:t>
            </a:r>
            <a:r>
              <a:rPr lang="zh-TW" altLang="en-US" dirty="0" smtClean="0">
                <a:solidFill>
                  <a:schemeClr val="tx1">
                    <a:lumMod val="75000"/>
                    <a:lumOff val="25000"/>
                  </a:schemeClr>
                </a:solidFill>
                <a:latin typeface="微軟正黑體" pitchFamily="34" charset="-120"/>
                <a:ea typeface="微軟正黑體" pitchFamily="34" charset="-120"/>
              </a:rPr>
              <a:t>政風室</a:t>
            </a:r>
            <a:r>
              <a:rPr lang="en-US" altLang="zh-TW" dirty="0" smtClean="0">
                <a:solidFill>
                  <a:schemeClr val="tx1">
                    <a:lumMod val="75000"/>
                    <a:lumOff val="25000"/>
                  </a:schemeClr>
                </a:solidFill>
                <a:latin typeface="微軟正黑體" pitchFamily="34" charset="-120"/>
                <a:ea typeface="微軟正黑體" pitchFamily="34" charset="-120"/>
              </a:rPr>
              <a:t>)</a:t>
            </a:r>
          </a:p>
          <a:p>
            <a:pPr lvl="1">
              <a:defRPr/>
            </a:pPr>
            <a:r>
              <a:rPr lang="zh-TW" altLang="en-US" dirty="0" smtClean="0">
                <a:solidFill>
                  <a:schemeClr val="tx1">
                    <a:lumMod val="75000"/>
                    <a:lumOff val="25000"/>
                  </a:schemeClr>
                </a:solidFill>
                <a:latin typeface="微軟正黑體" pitchFamily="34" charset="-120"/>
                <a:ea typeface="微軟正黑體" pitchFamily="34" charset="-120"/>
              </a:rPr>
              <a:t>提供性騷擾申訴信箱：</a:t>
            </a:r>
            <a:r>
              <a:rPr lang="en-US" altLang="zh-TW" dirty="0" smtClean="0">
                <a:solidFill>
                  <a:schemeClr val="tx1">
                    <a:lumMod val="75000"/>
                    <a:lumOff val="25000"/>
                  </a:schemeClr>
                </a:solidFill>
                <a:latin typeface="微軟正黑體" pitchFamily="34" charset="-120"/>
                <a:ea typeface="微軟正黑體" pitchFamily="34" charset="-120"/>
              </a:rPr>
              <a:t> abc@dgbas.gov.tw</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154127">
            <a:off x="447938" y="1815266"/>
            <a:ext cx="3750508" cy="3700258"/>
          </a:xfrm>
          <a:prstGeom prst="wedgeEllipseCallout">
            <a:avLst>
              <a:gd name="adj1" fmla="val 42245"/>
              <a:gd name="adj2" fmla="val 40854"/>
            </a:avLst>
          </a:prstGeom>
          <a:noFill/>
          <a:ln w="76200">
            <a:solidFill>
              <a:schemeClr val="bg1"/>
            </a:solidFill>
          </a:ln>
          <a:effectLst>
            <a:outerShdw blurRad="50800" dist="38100" dir="5400000" algn="t" rotWithShape="0">
              <a:prstClr val="black">
                <a:alpha val="40000"/>
              </a:prstClr>
            </a:outerShdw>
          </a:effectLs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p:txBody>
          <a:bodyPr/>
          <a:lstStyle/>
          <a:p>
            <a:r>
              <a:rPr lang="zh-TW" altLang="en-US" smtClean="0"/>
              <a:t>二、性騷擾防治</a:t>
            </a:r>
            <a:r>
              <a:rPr lang="en-US" altLang="zh-TW" sz="2800" smtClean="0"/>
              <a:t>(2/2)</a:t>
            </a:r>
            <a:endParaRPr lang="zh-TW" altLang="en-US" smtClean="0"/>
          </a:p>
        </p:txBody>
      </p:sp>
      <p:sp>
        <p:nvSpPr>
          <p:cNvPr id="5427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818D06B-F7F9-44FC-A86C-E773041CCD7A}"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35</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60420" name="內容版面配置區 5"/>
          <p:cNvSpPr>
            <a:spLocks noGrp="1"/>
          </p:cNvSpPr>
          <p:nvPr>
            <p:ph idx="1"/>
          </p:nvPr>
        </p:nvSpPr>
        <p:spPr>
          <a:xfrm>
            <a:off x="3924300" y="1700213"/>
            <a:ext cx="4824413" cy="2736850"/>
          </a:xfrm>
        </p:spPr>
        <p:txBody>
          <a:bodyPr/>
          <a:lstStyle/>
          <a:p>
            <a:pPr>
              <a:defRPr/>
            </a:pPr>
            <a:r>
              <a:rPr lang="zh-TW" altLang="en-US" sz="2800" dirty="0" smtClean="0">
                <a:solidFill>
                  <a:schemeClr val="tx1">
                    <a:lumMod val="75000"/>
                    <a:lumOff val="25000"/>
                  </a:schemeClr>
                </a:solidFill>
                <a:latin typeface="微軟正黑體" pitchFamily="34" charset="-120"/>
                <a:ea typeface="微軟正黑體" pitchFamily="34" charset="-120"/>
              </a:rPr>
              <a:t>多元性騷擾防治宣導</a:t>
            </a:r>
            <a:endParaRPr lang="en-US" altLang="zh-TW" sz="2800" dirty="0" smtClean="0">
              <a:solidFill>
                <a:schemeClr val="tx1">
                  <a:lumMod val="75000"/>
                  <a:lumOff val="25000"/>
                </a:schemeClr>
              </a:solidFill>
              <a:latin typeface="微軟正黑體" pitchFamily="34" charset="-120"/>
              <a:ea typeface="微軟正黑體" pitchFamily="34" charset="-120"/>
            </a:endParaRPr>
          </a:p>
          <a:p>
            <a:pPr lvl="1">
              <a:lnSpc>
                <a:spcPct val="120000"/>
              </a:lnSpc>
              <a:defRPr/>
            </a:pPr>
            <a:r>
              <a:rPr lang="zh-TW" altLang="en-US" sz="2400" dirty="0" smtClean="0">
                <a:solidFill>
                  <a:schemeClr val="tx1">
                    <a:lumMod val="75000"/>
                    <a:lumOff val="25000"/>
                  </a:schemeClr>
                </a:solidFill>
                <a:latin typeface="微軟正黑體" pitchFamily="34" charset="-120"/>
                <a:ea typeface="微軟正黑體" pitchFamily="34" charset="-120"/>
              </a:rPr>
              <a:t>張貼性騷擾防治宣導海報</a:t>
            </a:r>
            <a:endParaRPr lang="en-US" altLang="zh-TW" sz="2400" dirty="0" smtClean="0">
              <a:solidFill>
                <a:schemeClr val="tx1">
                  <a:lumMod val="75000"/>
                  <a:lumOff val="25000"/>
                </a:schemeClr>
              </a:solidFill>
              <a:latin typeface="微軟正黑體" pitchFamily="34" charset="-120"/>
              <a:ea typeface="微軟正黑體" pitchFamily="34" charset="-120"/>
            </a:endParaRPr>
          </a:p>
          <a:p>
            <a:pPr lvl="1">
              <a:lnSpc>
                <a:spcPct val="120000"/>
              </a:lnSpc>
              <a:defRPr/>
            </a:pPr>
            <a:r>
              <a:rPr lang="zh-TW" altLang="en-US" sz="2400" dirty="0" smtClean="0">
                <a:solidFill>
                  <a:schemeClr val="tx1">
                    <a:lumMod val="75000"/>
                    <a:lumOff val="25000"/>
                  </a:schemeClr>
                </a:solidFill>
                <a:latin typeface="微軟正黑體" pitchFamily="34" charset="-120"/>
                <a:ea typeface="微軟正黑體" pitchFamily="34" charset="-120"/>
              </a:rPr>
              <a:t>於行政知識網</a:t>
            </a:r>
            <a:r>
              <a:rPr lang="en-US" altLang="zh-TW" sz="2400" dirty="0" smtClean="0">
                <a:solidFill>
                  <a:schemeClr val="tx1">
                    <a:lumMod val="75000"/>
                    <a:lumOff val="25000"/>
                  </a:schemeClr>
                </a:solidFill>
                <a:latin typeface="微軟正黑體" pitchFamily="34" charset="-120"/>
                <a:ea typeface="微軟正黑體" pitchFamily="34" charset="-120"/>
              </a:rPr>
              <a:t>(AKM)</a:t>
            </a:r>
            <a:r>
              <a:rPr lang="zh-TW" altLang="en-US" sz="2400" dirty="0" smtClean="0">
                <a:solidFill>
                  <a:schemeClr val="tx1">
                    <a:lumMod val="75000"/>
                    <a:lumOff val="25000"/>
                  </a:schemeClr>
                </a:solidFill>
                <a:latin typeface="微軟正黑體" pitchFamily="34" charset="-120"/>
                <a:ea typeface="微軟正黑體" pitchFamily="34" charset="-120"/>
              </a:rPr>
              <a:t>設有「性騷擾防治專區」</a:t>
            </a:r>
            <a:endParaRPr lang="en-US" altLang="zh-TW" sz="2400" dirty="0" smtClean="0">
              <a:solidFill>
                <a:schemeClr val="tx1">
                  <a:lumMod val="75000"/>
                  <a:lumOff val="25000"/>
                </a:schemeClr>
              </a:solidFill>
              <a:latin typeface="微軟正黑體" pitchFamily="34" charset="-120"/>
              <a:ea typeface="微軟正黑體" pitchFamily="34" charset="-120"/>
            </a:endParaRPr>
          </a:p>
          <a:p>
            <a:pPr lvl="1">
              <a:lnSpc>
                <a:spcPct val="120000"/>
              </a:lnSpc>
              <a:defRPr/>
            </a:pPr>
            <a:r>
              <a:rPr lang="zh-TW" altLang="en-US" sz="2400" dirty="0" smtClean="0">
                <a:solidFill>
                  <a:schemeClr val="tx1">
                    <a:lumMod val="75000"/>
                    <a:lumOff val="25000"/>
                  </a:schemeClr>
                </a:solidFill>
                <a:latin typeface="微軟正黑體" pitchFamily="34" charset="-120"/>
                <a:ea typeface="微軟正黑體" pitchFamily="34" charset="-120"/>
              </a:rPr>
              <a:t>於</a:t>
            </a:r>
            <a:r>
              <a:rPr lang="en-US" altLang="zh-TW" sz="2400" dirty="0" smtClean="0">
                <a:solidFill>
                  <a:schemeClr val="tx1">
                    <a:lumMod val="75000"/>
                    <a:lumOff val="25000"/>
                  </a:schemeClr>
                </a:solidFill>
                <a:latin typeface="微軟正黑體" pitchFamily="34" charset="-120"/>
                <a:ea typeface="微軟正黑體" pitchFamily="34" charset="-120"/>
              </a:rPr>
              <a:t>AKM</a:t>
            </a:r>
            <a:r>
              <a:rPr lang="zh-TW" altLang="en-US" sz="2400" dirty="0" smtClean="0">
                <a:solidFill>
                  <a:schemeClr val="tx1">
                    <a:lumMod val="75000"/>
                    <a:lumOff val="25000"/>
                  </a:schemeClr>
                </a:solidFill>
                <a:latin typeface="微軟正黑體" pitchFamily="34" charset="-120"/>
                <a:ea typeface="微軟正黑體" pitchFamily="34" charset="-120"/>
              </a:rPr>
              <a:t>之公告欄適時公告</a:t>
            </a:r>
            <a:endParaRPr lang="en-US" altLang="zh-TW" sz="2400" dirty="0" smtClean="0">
              <a:solidFill>
                <a:schemeClr val="tx1">
                  <a:lumMod val="75000"/>
                  <a:lumOff val="25000"/>
                </a:schemeClr>
              </a:solidFill>
              <a:latin typeface="微軟正黑體" pitchFamily="34" charset="-120"/>
              <a:ea typeface="微軟正黑體" pitchFamily="34" charset="-120"/>
            </a:endParaRPr>
          </a:p>
        </p:txBody>
      </p:sp>
      <p:pic>
        <p:nvPicPr>
          <p:cNvPr id="84995" name="Picture 3" descr="D:\02性平各項交辦事項\1050800_CEDAW教育訓練教材\參考資料\人事處\性騷擾海報.jpg"/>
          <p:cNvPicPr>
            <a:picLocks noChangeAspect="1" noChangeArrowheads="1"/>
          </p:cNvPicPr>
          <p:nvPr/>
        </p:nvPicPr>
        <p:blipFill>
          <a:blip r:embed="rId2" cstate="print">
            <a:lum bright="15000"/>
          </a:blip>
          <a:srcRect l="16666" t="3119" r="15378" b="5702"/>
          <a:stretch>
            <a:fillRect/>
          </a:stretch>
        </p:blipFill>
        <p:spPr bwMode="auto">
          <a:xfrm rot="5400000">
            <a:off x="-421688" y="2157992"/>
            <a:ext cx="4680522" cy="3478121"/>
          </a:xfrm>
          <a:prstGeom prst="roundRect">
            <a:avLst/>
          </a:prstGeom>
          <a:noFill/>
          <a:ln w="76200">
            <a:solidFill>
              <a:schemeClr val="bg1"/>
            </a:solidFill>
          </a:ln>
          <a:effectLst>
            <a:outerShdw blurRad="50800" dist="38100" dir="2700000" algn="tl" rotWithShape="0">
              <a:prstClr val="black">
                <a:alpha val="40000"/>
              </a:prstClr>
            </a:outerShdw>
          </a:effectLst>
        </p:spPr>
      </p:pic>
      <p:pic>
        <p:nvPicPr>
          <p:cNvPr id="84996" name="Picture 4" descr="D:\02性平各項交辦事項\1050800_CEDAW教育訓練教材\參考資料\人事處\性騷擾專區-2.png"/>
          <p:cNvPicPr>
            <a:picLocks noChangeAspect="1" noChangeArrowheads="1"/>
          </p:cNvPicPr>
          <p:nvPr/>
        </p:nvPicPr>
        <p:blipFill>
          <a:blip r:embed="rId3" cstate="print"/>
          <a:srcRect l="25868" t="15587" r="14441" b="23082"/>
          <a:stretch>
            <a:fillRect/>
          </a:stretch>
        </p:blipFill>
        <p:spPr bwMode="auto">
          <a:xfrm>
            <a:off x="5508104" y="4941168"/>
            <a:ext cx="3456384" cy="1340457"/>
          </a:xfrm>
          <a:prstGeom prst="roundRect">
            <a:avLst/>
          </a:prstGeom>
          <a:noFill/>
          <a:ln>
            <a:solidFill>
              <a:schemeClr val="bg1"/>
            </a:solidFill>
          </a:ln>
          <a:effectLst>
            <a:outerShdw blurRad="50800" dist="38100" dir="2700000" algn="tl" rotWithShape="0">
              <a:prstClr val="black">
                <a:alpha val="40000"/>
              </a:prstClr>
            </a:outerShdw>
          </a:effectLst>
        </p:spPr>
      </p:pic>
      <p:pic>
        <p:nvPicPr>
          <p:cNvPr id="84997" name="Picture 5"/>
          <p:cNvPicPr>
            <a:picLocks noChangeAspect="1" noChangeArrowheads="1"/>
          </p:cNvPicPr>
          <p:nvPr/>
        </p:nvPicPr>
        <p:blipFill>
          <a:blip r:embed="rId4" cstate="print"/>
          <a:srcRect t="44099" r="87597" b="35951"/>
          <a:stretch>
            <a:fillRect/>
          </a:stretch>
        </p:blipFill>
        <p:spPr bwMode="auto">
          <a:xfrm>
            <a:off x="3851920" y="4941168"/>
            <a:ext cx="1512168" cy="1368152"/>
          </a:xfrm>
          <a:prstGeom prst="roundRect">
            <a:avLst/>
          </a:prstGeom>
          <a:noFill/>
          <a:ln w="9525">
            <a:solidFill>
              <a:schemeClr val="bg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5"/>
          <p:cNvSpPr>
            <a:spLocks noGrp="1"/>
          </p:cNvSpPr>
          <p:nvPr>
            <p:ph type="title"/>
          </p:nvPr>
        </p:nvSpPr>
        <p:spPr/>
        <p:txBody>
          <a:bodyPr/>
          <a:lstStyle/>
          <a:p>
            <a:r>
              <a:rPr lang="zh-TW" altLang="en-US" smtClean="0"/>
              <a:t>三、生育補助</a:t>
            </a:r>
          </a:p>
        </p:txBody>
      </p:sp>
      <p:sp>
        <p:nvSpPr>
          <p:cNvPr id="17" name="內容版面配置區 16"/>
          <p:cNvSpPr>
            <a:spLocks noGrp="1"/>
          </p:cNvSpPr>
          <p:nvPr>
            <p:ph idx="1"/>
          </p:nvPr>
        </p:nvSpPr>
        <p:spPr/>
        <p:txBody>
          <a:bodyPr/>
          <a:lstStyle/>
          <a:p>
            <a:pPr>
              <a:lnSpc>
                <a:spcPct val="120000"/>
              </a:lnSpc>
              <a:defRPr/>
            </a:pPr>
            <a:r>
              <a:rPr lang="zh-TW" altLang="en-US" sz="2800" dirty="0" smtClean="0">
                <a:solidFill>
                  <a:schemeClr val="tx1">
                    <a:lumMod val="75000"/>
                    <a:lumOff val="25000"/>
                  </a:schemeClr>
                </a:solidFill>
                <a:latin typeface="微軟正黑體" pitchFamily="34" charset="-120"/>
                <a:ea typeface="微軟正黑體" pitchFamily="34" charset="-120"/>
              </a:rPr>
              <a:t>小孩出生日起三個月內，申請人於</a:t>
            </a:r>
            <a:r>
              <a:rPr lang="en-US" altLang="zh-TW" sz="2800" dirty="0" smtClean="0">
                <a:solidFill>
                  <a:schemeClr val="tx1">
                    <a:lumMod val="75000"/>
                    <a:lumOff val="25000"/>
                  </a:schemeClr>
                </a:solidFill>
                <a:latin typeface="微軟正黑體" pitchFamily="34" charset="-120"/>
                <a:ea typeface="微軟正黑體" pitchFamily="34" charset="-120"/>
              </a:rPr>
              <a:t>AKM</a:t>
            </a:r>
            <a:r>
              <a:rPr lang="zh-TW" altLang="en-US" sz="2800" dirty="0" smtClean="0">
                <a:solidFill>
                  <a:schemeClr val="tx1">
                    <a:lumMod val="75000"/>
                    <a:lumOff val="25000"/>
                  </a:schemeClr>
                </a:solidFill>
                <a:latin typeface="微軟正黑體" pitchFamily="34" charset="-120"/>
                <a:ea typeface="微軟正黑體" pitchFamily="34" charset="-120"/>
              </a:rPr>
              <a:t>表單填妥生育補助單後傳送，並列印申請表，檢附戶口名簿影本或戶籍謄本及出生證明書正本，簽名後送人事處</a:t>
            </a:r>
            <a:endParaRPr lang="zh-TW" altLang="en-US" sz="2800" dirty="0">
              <a:solidFill>
                <a:schemeClr val="tx1">
                  <a:lumMod val="75000"/>
                  <a:lumOff val="25000"/>
                </a:schemeClr>
              </a:solidFill>
              <a:latin typeface="微軟正黑體" pitchFamily="34" charset="-120"/>
              <a:ea typeface="微軟正黑體" pitchFamily="34" charset="-120"/>
            </a:endParaRPr>
          </a:p>
        </p:txBody>
      </p:sp>
      <p:sp>
        <p:nvSpPr>
          <p:cNvPr id="5530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25383504-19F6-4685-92A1-7C16D33725F3}"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36</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55301" name="Picture 2"/>
          <p:cNvPicPr>
            <a:picLocks noChangeAspect="1" noChangeArrowheads="1"/>
          </p:cNvPicPr>
          <p:nvPr/>
        </p:nvPicPr>
        <p:blipFill>
          <a:blip r:embed="rId2">
            <a:extLst>
              <a:ext uri="{28A0092B-C50C-407E-A947-70E740481C1C}">
                <a14:useLocalDpi xmlns:a14="http://schemas.microsoft.com/office/drawing/2010/main" val="0"/>
              </a:ext>
            </a:extLst>
          </a:blip>
          <a:srcRect l="10237" t="34300" r="53145" b="33501"/>
          <a:stretch>
            <a:fillRect/>
          </a:stretch>
        </p:blipFill>
        <p:spPr bwMode="auto">
          <a:xfrm>
            <a:off x="2266950" y="3538538"/>
            <a:ext cx="6475413"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655638" y="3900488"/>
            <a:ext cx="2736850" cy="2257425"/>
          </a:xfrm>
          <a:prstGeom prst="rect">
            <a:avLst/>
          </a:prstGeom>
          <a:solidFill>
            <a:srgbClr val="FF6699"/>
          </a:solidFill>
          <a:ln>
            <a:no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zh-TW" altLang="en-US"/>
          </a:p>
        </p:txBody>
      </p:sp>
      <p:sp>
        <p:nvSpPr>
          <p:cNvPr id="56323" name="標題 15"/>
          <p:cNvSpPr>
            <a:spLocks noGrp="1"/>
          </p:cNvSpPr>
          <p:nvPr>
            <p:ph type="title"/>
          </p:nvPr>
        </p:nvSpPr>
        <p:spPr/>
        <p:txBody>
          <a:bodyPr/>
          <a:lstStyle/>
          <a:p>
            <a:r>
              <a:rPr lang="zh-TW" altLang="en-US" smtClean="0"/>
              <a:t>四、哺乳室及兒童遊戲室</a:t>
            </a:r>
          </a:p>
        </p:txBody>
      </p:sp>
      <p:sp>
        <p:nvSpPr>
          <p:cNvPr id="56324" name="內容版面配置區 16"/>
          <p:cNvSpPr>
            <a:spLocks noGrp="1"/>
          </p:cNvSpPr>
          <p:nvPr>
            <p:ph idx="1"/>
          </p:nvPr>
        </p:nvSpPr>
        <p:spPr>
          <a:xfrm>
            <a:off x="755650" y="4502150"/>
            <a:ext cx="2520950" cy="1368425"/>
          </a:xfrm>
        </p:spPr>
        <p:txBody>
          <a:bodyPr/>
          <a:lstStyle/>
          <a:p>
            <a:pPr marL="358775" indent="-358775" algn="just">
              <a:lnSpc>
                <a:spcPct val="130000"/>
              </a:lnSpc>
              <a:buFont typeface="Wingdings" pitchFamily="2" charset="2"/>
              <a:buNone/>
            </a:pPr>
            <a:r>
              <a:rPr lang="zh-TW" altLang="en-US" sz="2400" b="1" smtClean="0">
                <a:solidFill>
                  <a:schemeClr val="bg1"/>
                </a:solidFill>
                <a:latin typeface="微軟正黑體" panose="020B0604030504040204" pitchFamily="34" charset="-120"/>
                <a:ea typeface="微軟正黑體" panose="020B0604030504040204" pitchFamily="34" charset="-120"/>
              </a:rPr>
              <a:t>↑兒童遊戲室：廣博大樓</a:t>
            </a:r>
            <a:r>
              <a:rPr lang="en-US" altLang="zh-TW" sz="2400" b="1" smtClean="0">
                <a:solidFill>
                  <a:schemeClr val="bg1"/>
                </a:solidFill>
                <a:latin typeface="微軟正黑體" panose="020B0604030504040204" pitchFamily="34" charset="-120"/>
                <a:ea typeface="微軟正黑體" panose="020B0604030504040204" pitchFamily="34" charset="-120"/>
              </a:rPr>
              <a:t>1</a:t>
            </a:r>
            <a:r>
              <a:rPr lang="zh-TW" altLang="en-US" sz="2400" b="1" smtClean="0">
                <a:solidFill>
                  <a:schemeClr val="bg1"/>
                </a:solidFill>
                <a:latin typeface="微軟正黑體" panose="020B0604030504040204" pitchFamily="34" charset="-120"/>
                <a:ea typeface="微軟正黑體" panose="020B0604030504040204" pitchFamily="34" charset="-120"/>
              </a:rPr>
              <a:t>樓</a:t>
            </a:r>
          </a:p>
        </p:txBody>
      </p:sp>
      <p:sp>
        <p:nvSpPr>
          <p:cNvPr id="56325"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8897C4C-240D-40A5-997F-B5E2F369ECCD}"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37</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56326" name="Picture 19" descr="D:\02性平各項交辦事項\1050800_CEDAW教育訓練教材\參考資料\人事處\image3.JPG"/>
          <p:cNvPicPr>
            <a:picLocks noChangeAspect="1" noChangeArrowheads="1"/>
          </p:cNvPicPr>
          <p:nvPr/>
        </p:nvPicPr>
        <p:blipFill>
          <a:blip r:embed="rId2">
            <a:extLst>
              <a:ext uri="{28A0092B-C50C-407E-A947-70E740481C1C}">
                <a14:useLocalDpi xmlns:a14="http://schemas.microsoft.com/office/drawing/2010/main" val="0"/>
              </a:ext>
            </a:extLst>
          </a:blip>
          <a:srcRect l="17558" t="15524" r="10435" b="2681"/>
          <a:stretch>
            <a:fillRect/>
          </a:stretch>
        </p:blipFill>
        <p:spPr bwMode="auto">
          <a:xfrm>
            <a:off x="6011863" y="1711325"/>
            <a:ext cx="259238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1" descr="D:\02性平各項交辦事項\1050800_CEDAW教育訓練教材\參考資料\人事處\遊戲間02.JPG"/>
          <p:cNvPicPr>
            <a:picLocks noChangeAspect="1" noChangeArrowheads="1"/>
          </p:cNvPicPr>
          <p:nvPr/>
        </p:nvPicPr>
        <p:blipFill>
          <a:blip r:embed="rId3">
            <a:extLst>
              <a:ext uri="{28A0092B-C50C-407E-A947-70E740481C1C}">
                <a14:useLocalDpi xmlns:a14="http://schemas.microsoft.com/office/drawing/2010/main" val="0"/>
              </a:ext>
            </a:extLst>
          </a:blip>
          <a:srcRect l="25766" t="14465" r="15921" b="835"/>
          <a:stretch>
            <a:fillRect/>
          </a:stretch>
        </p:blipFill>
        <p:spPr bwMode="auto">
          <a:xfrm>
            <a:off x="655638" y="1706563"/>
            <a:ext cx="26987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8" name="群組 11"/>
          <p:cNvGrpSpPr>
            <a:grpSpLocks/>
          </p:cNvGrpSpPr>
          <p:nvPr/>
        </p:nvGrpSpPr>
        <p:grpSpPr bwMode="auto">
          <a:xfrm>
            <a:off x="3351213" y="1706563"/>
            <a:ext cx="2663825" cy="2303462"/>
            <a:chOff x="3351213" y="1707158"/>
            <a:chExt cx="2663825" cy="2303463"/>
          </a:xfrm>
        </p:grpSpPr>
        <p:sp>
          <p:nvSpPr>
            <p:cNvPr id="28" name="矩形 27"/>
            <p:cNvSpPr/>
            <p:nvPr/>
          </p:nvSpPr>
          <p:spPr>
            <a:xfrm>
              <a:off x="3351213" y="1707158"/>
              <a:ext cx="2663825" cy="2303463"/>
            </a:xfrm>
            <a:prstGeom prst="rect">
              <a:avLst/>
            </a:prstGeom>
            <a:solidFill>
              <a:srgbClr val="00B0F0"/>
            </a:solidFill>
            <a:ln>
              <a:noFill/>
            </a:ln>
            <a:effectLst/>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endParaRPr lang="zh-TW" altLang="en-US"/>
            </a:p>
          </p:txBody>
        </p:sp>
        <p:sp>
          <p:nvSpPr>
            <p:cNvPr id="56332" name="內容版面配置區 16"/>
            <p:cNvSpPr txBox="1">
              <a:spLocks/>
            </p:cNvSpPr>
            <p:nvPr/>
          </p:nvSpPr>
          <p:spPr bwMode="auto">
            <a:xfrm>
              <a:off x="3708400" y="1750021"/>
              <a:ext cx="20875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nSpc>
                  <a:spcPct val="130000"/>
                </a:lnSpc>
                <a:buClr>
                  <a:srgbClr val="FF6699"/>
                </a:buClr>
                <a:buSzPct val="80000"/>
                <a:buFontTx/>
                <a:buNone/>
              </a:pPr>
              <a:r>
                <a:rPr kumimoji="0" lang="zh-TW" altLang="en-US" sz="2200" b="1">
                  <a:solidFill>
                    <a:schemeClr val="bg1"/>
                  </a:solidFill>
                  <a:latin typeface="微軟正黑體" panose="020B0604030504040204" pitchFamily="34" charset="-120"/>
                  <a:ea typeface="微軟正黑體" panose="020B0604030504040204" pitchFamily="34" charset="-120"/>
                </a:rPr>
                <a:t>哺</a:t>
              </a:r>
              <a:r>
                <a:rPr kumimoji="0" lang="en-US" altLang="zh-TW" sz="2200" b="1">
                  <a:solidFill>
                    <a:schemeClr val="bg1"/>
                  </a:solidFill>
                  <a:latin typeface="微軟正黑體" panose="020B0604030504040204" pitchFamily="34" charset="-120"/>
                  <a:ea typeface="微軟正黑體" panose="020B0604030504040204" pitchFamily="34" charset="-120"/>
                </a:rPr>
                <a:t>(</a:t>
              </a:r>
              <a:r>
                <a:rPr kumimoji="0" lang="zh-TW" altLang="en-US" sz="2200" b="1">
                  <a:solidFill>
                    <a:schemeClr val="bg1"/>
                  </a:solidFill>
                  <a:latin typeface="微軟正黑體" panose="020B0604030504040204" pitchFamily="34" charset="-120"/>
                  <a:ea typeface="微軟正黑體" panose="020B0604030504040204" pitchFamily="34" charset="-120"/>
                </a:rPr>
                <a:t>集</a:t>
              </a:r>
              <a:r>
                <a:rPr kumimoji="0" lang="en-US" altLang="zh-TW" sz="2200" b="1">
                  <a:solidFill>
                    <a:schemeClr val="bg1"/>
                  </a:solidFill>
                  <a:latin typeface="微軟正黑體" panose="020B0604030504040204" pitchFamily="34" charset="-120"/>
                  <a:ea typeface="微軟正黑體" panose="020B0604030504040204" pitchFamily="34" charset="-120"/>
                </a:rPr>
                <a:t>)</a:t>
              </a:r>
              <a:r>
                <a:rPr kumimoji="0" lang="zh-TW" altLang="en-US" sz="2200" b="1">
                  <a:solidFill>
                    <a:schemeClr val="bg1"/>
                  </a:solidFill>
                  <a:latin typeface="微軟正黑體" panose="020B0604030504040204" pitchFamily="34" charset="-120"/>
                  <a:ea typeface="微軟正黑體" panose="020B0604030504040204" pitchFamily="34" charset="-120"/>
                </a:rPr>
                <a:t>乳室：</a:t>
              </a:r>
              <a:endParaRPr kumimoji="0" lang="en-US" altLang="zh-TW" sz="2200" b="1">
                <a:solidFill>
                  <a:schemeClr val="bg1"/>
                </a:solidFill>
                <a:latin typeface="微軟正黑體" panose="020B0604030504040204" pitchFamily="34" charset="-120"/>
                <a:ea typeface="微軟正黑體" panose="020B0604030504040204" pitchFamily="34" charset="-120"/>
              </a:endParaRPr>
            </a:p>
            <a:p>
              <a:pPr>
                <a:lnSpc>
                  <a:spcPct val="130000"/>
                </a:lnSpc>
                <a:buClr>
                  <a:srgbClr val="FF6699"/>
                </a:buClr>
                <a:buSzPct val="80000"/>
                <a:buFontTx/>
                <a:buNone/>
              </a:pPr>
              <a:r>
                <a:rPr kumimoji="0" lang="zh-TW" altLang="en-US" sz="2200" b="1">
                  <a:solidFill>
                    <a:schemeClr val="bg1"/>
                  </a:solidFill>
                  <a:latin typeface="微軟正黑體" panose="020B0604030504040204" pitchFamily="34" charset="-120"/>
                  <a:ea typeface="微軟正黑體" panose="020B0604030504040204" pitchFamily="34" charset="-120"/>
                </a:rPr>
                <a:t>行政院區</a:t>
              </a:r>
              <a:r>
                <a:rPr kumimoji="0" lang="en-US" altLang="zh-TW" sz="2200" b="1">
                  <a:solidFill>
                    <a:schemeClr val="bg1"/>
                  </a:solidFill>
                  <a:latin typeface="微軟正黑體" panose="020B0604030504040204" pitchFamily="34" charset="-120"/>
                  <a:ea typeface="微軟正黑體" panose="020B0604030504040204" pitchFamily="34" charset="-120"/>
                </a:rPr>
                <a:t>1</a:t>
              </a:r>
              <a:r>
                <a:rPr kumimoji="0" lang="zh-TW" altLang="en-US" sz="2200" b="1">
                  <a:solidFill>
                    <a:schemeClr val="bg1"/>
                  </a:solidFill>
                  <a:latin typeface="微軟正黑體" panose="020B0604030504040204" pitchFamily="34" charset="-120"/>
                  <a:ea typeface="微軟正黑體" panose="020B0604030504040204" pitchFamily="34" charset="-120"/>
                </a:rPr>
                <a:t>樓→</a:t>
              </a:r>
              <a:endParaRPr kumimoji="0" lang="en-US" altLang="zh-TW" sz="2200" b="1">
                <a:solidFill>
                  <a:schemeClr val="bg1"/>
                </a:solidFill>
                <a:latin typeface="微軟正黑體" panose="020B0604030504040204" pitchFamily="34" charset="-120"/>
                <a:ea typeface="微軟正黑體" panose="020B0604030504040204" pitchFamily="34" charset="-120"/>
              </a:endParaRPr>
            </a:p>
            <a:p>
              <a:pPr>
                <a:lnSpc>
                  <a:spcPct val="130000"/>
                </a:lnSpc>
                <a:buClr>
                  <a:srgbClr val="FF6699"/>
                </a:buClr>
                <a:buSzPct val="80000"/>
                <a:buFontTx/>
                <a:buNone/>
              </a:pPr>
              <a:r>
                <a:rPr kumimoji="0" lang="zh-TW" altLang="en-US" sz="2200" b="1">
                  <a:solidFill>
                    <a:schemeClr val="bg1"/>
                  </a:solidFill>
                  <a:latin typeface="微軟正黑體" panose="020B0604030504040204" pitchFamily="34" charset="-120"/>
                  <a:ea typeface="微軟正黑體" panose="020B0604030504040204" pitchFamily="34" charset="-120"/>
                </a:rPr>
                <a:t>廣博大樓</a:t>
              </a:r>
              <a:r>
                <a:rPr kumimoji="0" lang="en-US" altLang="zh-TW" sz="2200" b="1">
                  <a:solidFill>
                    <a:schemeClr val="bg1"/>
                  </a:solidFill>
                  <a:latin typeface="微軟正黑體" panose="020B0604030504040204" pitchFamily="34" charset="-120"/>
                  <a:ea typeface="微軟正黑體" panose="020B0604030504040204" pitchFamily="34" charset="-120"/>
                </a:rPr>
                <a:t>5</a:t>
              </a:r>
              <a:r>
                <a:rPr kumimoji="0" lang="zh-TW" altLang="en-US" sz="2200" b="1">
                  <a:solidFill>
                    <a:schemeClr val="bg1"/>
                  </a:solidFill>
                  <a:latin typeface="微軟正黑體" panose="020B0604030504040204" pitchFamily="34" charset="-120"/>
                  <a:ea typeface="微軟正黑體" panose="020B0604030504040204" pitchFamily="34" charset="-120"/>
                </a:rPr>
                <a:t>樓↘</a:t>
              </a:r>
              <a:endParaRPr kumimoji="0" lang="en-US" altLang="zh-TW" sz="2200" b="1">
                <a:solidFill>
                  <a:schemeClr val="bg1"/>
                </a:solidFill>
                <a:latin typeface="微軟正黑體" panose="020B0604030504040204" pitchFamily="34" charset="-120"/>
                <a:ea typeface="微軟正黑體" panose="020B0604030504040204" pitchFamily="34" charset="-120"/>
              </a:endParaRPr>
            </a:p>
            <a:p>
              <a:pPr>
                <a:lnSpc>
                  <a:spcPct val="130000"/>
                </a:lnSpc>
                <a:buClr>
                  <a:srgbClr val="FF6699"/>
                </a:buClr>
                <a:buSzPct val="80000"/>
                <a:buFontTx/>
                <a:buNone/>
              </a:pPr>
              <a:r>
                <a:rPr kumimoji="0" lang="zh-TW" altLang="en-US" sz="2200" b="1">
                  <a:solidFill>
                    <a:schemeClr val="bg1"/>
                  </a:solidFill>
                  <a:latin typeface="微軟正黑體" panose="020B0604030504040204" pitchFamily="34" charset="-120"/>
                  <a:ea typeface="微軟正黑體" panose="020B0604030504040204" pitchFamily="34" charset="-120"/>
                </a:rPr>
                <a:t>中部辦公室↓</a:t>
              </a:r>
              <a:endParaRPr kumimoji="0" lang="en-US" altLang="zh-TW" sz="2200" b="1">
                <a:solidFill>
                  <a:schemeClr val="bg1"/>
                </a:solidFill>
                <a:latin typeface="微軟正黑體" panose="020B0604030504040204" pitchFamily="34" charset="-120"/>
                <a:ea typeface="微軟正黑體" panose="020B0604030504040204" pitchFamily="34" charset="-120"/>
              </a:endParaRPr>
            </a:p>
          </p:txBody>
        </p:sp>
      </p:grpSp>
      <p:pic>
        <p:nvPicPr>
          <p:cNvPr id="56329" name="Picture 14" descr="C:\Users\Yanyu\Desktop\10409性平照片\150914\IMG_1642.JPG"/>
          <p:cNvPicPr>
            <a:picLocks noChangeAspect="1" noChangeArrowheads="1"/>
          </p:cNvPicPr>
          <p:nvPr/>
        </p:nvPicPr>
        <p:blipFill>
          <a:blip r:embed="rId4">
            <a:extLst>
              <a:ext uri="{28A0092B-C50C-407E-A947-70E740481C1C}">
                <a14:useLocalDpi xmlns:a14="http://schemas.microsoft.com/office/drawing/2010/main" val="0"/>
              </a:ext>
            </a:extLst>
          </a:blip>
          <a:srcRect t="34068" r="1389" b="812"/>
          <a:stretch>
            <a:fillRect/>
          </a:stretch>
        </p:blipFill>
        <p:spPr bwMode="auto">
          <a:xfrm>
            <a:off x="6011863" y="3919538"/>
            <a:ext cx="259238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2" descr="D:\02性平各項交辦事項\1050800_CEDAW教育訓練教材\參考資料\人事處\中辦2.jpg"/>
          <p:cNvPicPr>
            <a:picLocks noChangeAspect="1" noChangeArrowheads="1"/>
          </p:cNvPicPr>
          <p:nvPr/>
        </p:nvPicPr>
        <p:blipFill>
          <a:blip r:embed="rId5">
            <a:extLst>
              <a:ext uri="{28A0092B-C50C-407E-A947-70E740481C1C}">
                <a14:useLocalDpi xmlns:a14="http://schemas.microsoft.com/office/drawing/2010/main" val="0"/>
              </a:ext>
            </a:extLst>
          </a:blip>
          <a:srcRect l="43031" t="2296" r="5203" b="15623"/>
          <a:stretch>
            <a:fillRect/>
          </a:stretch>
        </p:blipFill>
        <p:spPr bwMode="auto">
          <a:xfrm>
            <a:off x="3348038" y="3925888"/>
            <a:ext cx="26638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五邊形 29"/>
          <p:cNvSpPr/>
          <p:nvPr/>
        </p:nvSpPr>
        <p:spPr>
          <a:xfrm rot="5400000">
            <a:off x="1207294" y="2842419"/>
            <a:ext cx="4608512" cy="2038350"/>
          </a:xfrm>
          <a:prstGeom prst="homePlate">
            <a:avLst>
              <a:gd name="adj" fmla="val 16883"/>
            </a:avLst>
          </a:prstGeom>
          <a:solidFill>
            <a:schemeClr val="accent3">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25" name="五邊形 24"/>
          <p:cNvSpPr/>
          <p:nvPr/>
        </p:nvSpPr>
        <p:spPr>
          <a:xfrm rot="5400000">
            <a:off x="-878681" y="2842419"/>
            <a:ext cx="4608512" cy="2038350"/>
          </a:xfrm>
          <a:prstGeom prst="homePlate">
            <a:avLst>
              <a:gd name="adj" fmla="val 16883"/>
            </a:avLst>
          </a:prstGeom>
          <a:solidFill>
            <a:srgbClr val="FFCD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53252" name="標題 1"/>
          <p:cNvSpPr>
            <a:spLocks noGrp="1"/>
          </p:cNvSpPr>
          <p:nvPr>
            <p:ph type="title"/>
          </p:nvPr>
        </p:nvSpPr>
        <p:spPr>
          <a:xfrm>
            <a:off x="457200" y="260350"/>
            <a:ext cx="8229600" cy="1143000"/>
          </a:xfrm>
        </p:spPr>
        <p:txBody>
          <a:bodyPr/>
          <a:lstStyle/>
          <a:p>
            <a:r>
              <a:rPr lang="zh-TW" altLang="en-US" smtClean="0"/>
              <a:t>五、</a:t>
            </a:r>
            <a:r>
              <a:rPr lang="zh-TW" altLang="zh-TW" smtClean="0"/>
              <a:t>對</a:t>
            </a:r>
            <a:r>
              <a:rPr lang="zh-TW" altLang="en-US" smtClean="0"/>
              <a:t>本總處</a:t>
            </a:r>
            <a:r>
              <a:rPr lang="zh-TW" altLang="zh-TW" smtClean="0"/>
              <a:t>提供優惠</a:t>
            </a:r>
            <a:r>
              <a:rPr lang="zh-TW" altLang="en-US" smtClean="0"/>
              <a:t>之</a:t>
            </a:r>
            <a:r>
              <a:rPr lang="en-US" altLang="zh-TW" smtClean="0"/>
              <a:t/>
            </a:r>
            <a:br>
              <a:rPr lang="en-US" altLang="zh-TW" smtClean="0"/>
            </a:br>
            <a:r>
              <a:rPr lang="zh-TW" altLang="zh-TW" smtClean="0"/>
              <a:t>托育設施</a:t>
            </a:r>
            <a:endParaRPr lang="zh-TW" altLang="en-US" smtClean="0"/>
          </a:p>
        </p:txBody>
      </p:sp>
      <p:sp>
        <p:nvSpPr>
          <p:cNvPr id="532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99C21-5F73-41F2-B66C-9D3629795732}" type="slidenum">
              <a:rPr kumimoji="0" lang="zh-TW" altLang="en-US" sz="1200" b="0" i="0" u="none" strike="noStrike" kern="1200" cap="none" spc="0" normalizeH="0" baseline="0" noProof="0" smtClean="0">
                <a:ln>
                  <a:noFill/>
                </a:ln>
                <a:solidFill>
                  <a:srgbClr val="A6A6A6"/>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zh-TW" altLang="en-US" sz="1200" b="0" i="0" u="none" strike="noStrike" kern="1200" cap="none" spc="0" normalizeH="0" baseline="0" noProof="0" smtClean="0">
              <a:ln>
                <a:noFill/>
              </a:ln>
              <a:solidFill>
                <a:srgbClr val="A6A6A6"/>
              </a:solidFill>
              <a:effectLst/>
              <a:uLnTx/>
              <a:uFillTx/>
              <a:latin typeface="Arial Unicode MS" panose="020B0604020202020204" pitchFamily="34" charset="-120"/>
              <a:ea typeface="Arial Unicode MS" panose="020B0604020202020204" pitchFamily="34" charset="-120"/>
              <a:cs typeface="Arial Unicode MS" panose="020B0604020202020204" pitchFamily="34" charset="-120"/>
            </a:endParaRPr>
          </a:p>
        </p:txBody>
      </p:sp>
      <p:grpSp>
        <p:nvGrpSpPr>
          <p:cNvPr id="53254" name="群組 8"/>
          <p:cNvGrpSpPr>
            <a:grpSpLocks/>
          </p:cNvGrpSpPr>
          <p:nvPr/>
        </p:nvGrpSpPr>
        <p:grpSpPr bwMode="auto">
          <a:xfrm>
            <a:off x="488950" y="1628775"/>
            <a:ext cx="1873250" cy="1223963"/>
            <a:chOff x="611560" y="1628800"/>
            <a:chExt cx="1440160" cy="1224136"/>
          </a:xfrm>
        </p:grpSpPr>
        <p:sp>
          <p:nvSpPr>
            <p:cNvPr id="5" name="五邊形 4"/>
            <p:cNvSpPr/>
            <p:nvPr/>
          </p:nvSpPr>
          <p:spPr>
            <a:xfrm rot="5400000">
              <a:off x="719572" y="1520789"/>
              <a:ext cx="1224136" cy="1440160"/>
            </a:xfrm>
            <a:prstGeom prst="homePlate">
              <a:avLst>
                <a:gd name="adj" fmla="val 11762"/>
              </a:avLst>
            </a:prstGeom>
            <a:solidFill>
              <a:srgbClr val="EE3E92"/>
            </a:solidFill>
            <a:ln>
              <a:noFill/>
            </a:ln>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6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53264" name="文字方塊 6"/>
            <p:cNvSpPr txBox="1">
              <a:spLocks noChangeArrowheads="1"/>
            </p:cNvSpPr>
            <p:nvPr/>
          </p:nvSpPr>
          <p:spPr bwMode="auto">
            <a:xfrm>
              <a:off x="683568" y="1700808"/>
              <a:ext cx="13037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zh-TW" altLang="zh-TW" sz="2000" b="1" i="0" u="none" strike="noStrike" kern="1200" cap="none" spc="0" normalizeH="0" baseline="0" noProof="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長頸鹿文化事業股份有限公司</a:t>
              </a:r>
              <a:endParaRPr kumimoji="1" lang="zh-TW" altLang="en-US" sz="2000" b="0" i="0" u="none" strike="noStrike" kern="120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cs typeface="+mn-cs"/>
              </a:endParaRPr>
            </a:p>
          </p:txBody>
        </p:sp>
      </p:grpSp>
      <p:sp>
        <p:nvSpPr>
          <p:cNvPr id="53255" name="文字方塊 11"/>
          <p:cNvSpPr txBox="1">
            <a:spLocks noChangeArrowheads="1"/>
          </p:cNvSpPr>
          <p:nvPr/>
        </p:nvSpPr>
        <p:spPr bwMode="auto">
          <a:xfrm>
            <a:off x="2730500" y="1700213"/>
            <a:ext cx="1693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何嘉仁股份有限公司</a:t>
            </a:r>
            <a:endParaRPr kumimoji="1" lang="zh-TW" altLang="en-US" sz="2000" b="0" i="0" u="none" strike="noStrike" kern="120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cs typeface="+mn-cs"/>
            </a:endParaRPr>
          </a:p>
        </p:txBody>
      </p:sp>
      <p:grpSp>
        <p:nvGrpSpPr>
          <p:cNvPr id="53256" name="群組 27"/>
          <p:cNvGrpSpPr>
            <a:grpSpLocks/>
          </p:cNvGrpSpPr>
          <p:nvPr/>
        </p:nvGrpSpPr>
        <p:grpSpPr bwMode="auto">
          <a:xfrm>
            <a:off x="2586038" y="1628775"/>
            <a:ext cx="1871662" cy="1223963"/>
            <a:chOff x="4737788" y="1628800"/>
            <a:chExt cx="1872208" cy="1224136"/>
          </a:xfrm>
        </p:grpSpPr>
        <p:sp>
          <p:nvSpPr>
            <p:cNvPr id="14" name="五邊形 13"/>
            <p:cNvSpPr/>
            <p:nvPr/>
          </p:nvSpPr>
          <p:spPr>
            <a:xfrm rot="5400000">
              <a:off x="5061823" y="1304765"/>
              <a:ext cx="1224136" cy="1872208"/>
            </a:xfrm>
            <a:prstGeom prst="homePlate">
              <a:avLst>
                <a:gd name="adj" fmla="val 9094"/>
              </a:avLst>
            </a:prstGeom>
            <a:ln>
              <a:noFill/>
            </a:ln>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600" b="1" i="0" u="none" strike="noStrike" kern="120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53262" name="文字方塊 14"/>
            <p:cNvSpPr txBox="1">
              <a:spLocks noChangeArrowheads="1"/>
            </p:cNvSpPr>
            <p:nvPr/>
          </p:nvSpPr>
          <p:spPr bwMode="auto">
            <a:xfrm>
              <a:off x="4831398" y="1700808"/>
              <a:ext cx="1694841" cy="101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私立科見文教資訊股份有限公司</a:t>
              </a:r>
              <a:endParaRPr kumimoji="1" lang="zh-TW" altLang="en-US" sz="2000" b="0" i="0" u="none" strike="noStrike" kern="1200" cap="none" spc="0" normalizeH="0" baseline="0" noProof="0" smtClean="0">
                <a:ln>
                  <a:noFill/>
                </a:ln>
                <a:solidFill>
                  <a:prstClr val="white"/>
                </a:solidFill>
                <a:effectLst/>
                <a:uLnTx/>
                <a:uFillTx/>
                <a:latin typeface="Arial" panose="020B0604020202020204" pitchFamily="34" charset="0"/>
                <a:ea typeface="新細明體" panose="02020500000000000000" pitchFamily="18" charset="-120"/>
                <a:cs typeface="+mn-cs"/>
              </a:endParaRPr>
            </a:p>
          </p:txBody>
        </p:sp>
      </p:grpSp>
      <p:sp>
        <p:nvSpPr>
          <p:cNvPr id="32" name="文字方塊 31"/>
          <p:cNvSpPr txBox="1"/>
          <p:nvPr/>
        </p:nvSpPr>
        <p:spPr>
          <a:xfrm>
            <a:off x="395288" y="2924175"/>
            <a:ext cx="1944687" cy="1724025"/>
          </a:xfrm>
          <a:prstGeom prst="rect">
            <a:avLst/>
          </a:prstGeom>
          <a:noFill/>
        </p:spPr>
        <p:txBody>
          <a:bodyPr>
            <a:spAutoFit/>
          </a:bodyPr>
          <a:lstStyle/>
          <a:p>
            <a:pPr marL="324000" marR="0" lvl="0" indent="-324000" algn="l" defTabSz="914400" rtl="0" eaLnBrk="1" fontAlgn="base" latinLnBrk="0" hangingPunct="1">
              <a:lnSpc>
                <a:spcPct val="150000"/>
              </a:lnSpc>
              <a:spcBef>
                <a:spcPts val="600"/>
              </a:spcBef>
              <a:spcAft>
                <a:spcPct val="0"/>
              </a:spcAft>
              <a:buClrTx/>
              <a:buSzTx/>
              <a:buFont typeface="Wingdings" pitchFamily="2" charset="2"/>
              <a:buChar char="ü"/>
              <a:tabLst/>
              <a:defRPr/>
            </a:pPr>
            <a:r>
              <a:rPr kumimoji="1" lang="zh-TW" altLang="en-US"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合約上所列分校</a:t>
            </a:r>
            <a:endParaRPr kumimoji="1" lang="en-US"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endParaRPr>
          </a:p>
          <a:p>
            <a:pPr marL="324000" marR="0" lvl="0" indent="-324000" algn="l" defTabSz="914400" rtl="0" eaLnBrk="1" fontAlgn="base" latinLnBrk="0" hangingPunct="1">
              <a:lnSpc>
                <a:spcPct val="150000"/>
              </a:lnSpc>
              <a:spcBef>
                <a:spcPts val="600"/>
              </a:spcBef>
              <a:spcAft>
                <a:spcPct val="0"/>
              </a:spcAft>
              <a:buClrTx/>
              <a:buSzTx/>
              <a:buFont typeface="Wingdings" pitchFamily="2" charset="2"/>
              <a:buChar char="ü"/>
              <a:tabLst/>
              <a:defRPr/>
            </a:pPr>
            <a:r>
              <a:rPr kumimoji="1" lang="zh-TW"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贈送禮品一份</a:t>
            </a:r>
          </a:p>
          <a:p>
            <a:pPr marL="324000" marR="0" lvl="0" indent="-324000" algn="l" defTabSz="914400" rtl="0" eaLnBrk="1" fontAlgn="base" latinLnBrk="0" hangingPunct="1">
              <a:lnSpc>
                <a:spcPct val="150000"/>
              </a:lnSpc>
              <a:spcBef>
                <a:spcPts val="600"/>
              </a:spcBef>
              <a:spcAft>
                <a:spcPct val="0"/>
              </a:spcAft>
              <a:buClrTx/>
              <a:buSzTx/>
              <a:buFont typeface="Wingdings" pitchFamily="2" charset="2"/>
              <a:buChar char="ü"/>
              <a:tabLst/>
              <a:defRPr/>
            </a:pPr>
            <a:r>
              <a:rPr kumimoji="1" lang="zh-TW"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全額繳交學費</a:t>
            </a:r>
            <a:r>
              <a:rPr kumimoji="1" lang="zh-TW" altLang="en-US"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等</a:t>
            </a:r>
            <a:r>
              <a:rPr kumimoji="1" lang="zh-TW"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可扣抵</a:t>
            </a:r>
            <a:r>
              <a:rPr kumimoji="1" lang="en-US"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300</a:t>
            </a:r>
            <a:r>
              <a:rPr kumimoji="1" lang="zh-TW"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元</a:t>
            </a:r>
          </a:p>
        </p:txBody>
      </p:sp>
      <p:sp>
        <p:nvSpPr>
          <p:cNvPr id="34" name="文字方塊 33"/>
          <p:cNvSpPr txBox="1"/>
          <p:nvPr/>
        </p:nvSpPr>
        <p:spPr>
          <a:xfrm>
            <a:off x="2546350" y="2924175"/>
            <a:ext cx="1944688" cy="1277938"/>
          </a:xfrm>
          <a:prstGeom prst="rect">
            <a:avLst/>
          </a:prstGeom>
          <a:noFill/>
        </p:spPr>
        <p:txBody>
          <a:bodyPr>
            <a:spAutoFit/>
          </a:bodyPr>
          <a:lstStyle/>
          <a:p>
            <a:pPr marL="324000" marR="0" lvl="0" indent="-324000" algn="l" defTabSz="914400" rtl="0" eaLnBrk="1" fontAlgn="base" latinLnBrk="0" hangingPunct="1">
              <a:lnSpc>
                <a:spcPct val="150000"/>
              </a:lnSpc>
              <a:spcBef>
                <a:spcPts val="600"/>
              </a:spcBef>
              <a:spcAft>
                <a:spcPct val="0"/>
              </a:spcAft>
              <a:buClrTx/>
              <a:buSzTx/>
              <a:buFont typeface="Wingdings" pitchFamily="2" charset="2"/>
              <a:buChar char="ü"/>
              <a:tabLst/>
              <a:defRPr/>
            </a:pPr>
            <a:r>
              <a:rPr kumimoji="1" lang="zh-TW" altLang="en-US"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全國任一分校</a:t>
            </a:r>
            <a:endParaRPr kumimoji="1" lang="en-US" altLang="zh-TW"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endParaRPr>
          </a:p>
          <a:p>
            <a:pPr marL="324000" marR="0" lvl="0" indent="-324000" algn="l" defTabSz="914400" rtl="0" eaLnBrk="1" fontAlgn="base" latinLnBrk="0" hangingPunct="1">
              <a:lnSpc>
                <a:spcPct val="150000"/>
              </a:lnSpc>
              <a:spcBef>
                <a:spcPts val="600"/>
              </a:spcBef>
              <a:spcAft>
                <a:spcPct val="0"/>
              </a:spcAft>
              <a:buClrTx/>
              <a:buSzTx/>
              <a:buFont typeface="Wingdings" pitchFamily="2" charset="2"/>
              <a:buChar char="ü"/>
              <a:tabLst/>
              <a:defRPr/>
            </a:pPr>
            <a:r>
              <a:rPr kumimoji="1" lang="zh-TW" altLang="en-US" sz="1600" b="0" i="0" u="none" strike="noStrike" kern="1200" cap="none" spc="0" normalizeH="0" baseline="0" noProof="0" dirty="0">
                <a:ln>
                  <a:noFill/>
                </a:ln>
                <a:solidFill>
                  <a:prstClr val="black">
                    <a:lumMod val="75000"/>
                    <a:lumOff val="25000"/>
                  </a:prstClr>
                </a:solidFill>
                <a:effectLst/>
                <a:uLnTx/>
                <a:uFillTx/>
                <a:latin typeface="微軟正黑體" pitchFamily="34" charset="-120"/>
                <a:ea typeface="微軟正黑體" pitchFamily="34" charset="-120"/>
                <a:cs typeface="+mn-cs"/>
              </a:rPr>
              <a:t>依報名班別給予優惠價格</a:t>
            </a:r>
          </a:p>
        </p:txBody>
      </p:sp>
      <p:pic>
        <p:nvPicPr>
          <p:cNvPr id="5325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54538" y="1557338"/>
            <a:ext cx="2060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8925" y="1573213"/>
            <a:ext cx="2036763"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462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pPr eaLnBrk="1" hangingPunct="1"/>
            <a:r>
              <a:rPr lang="zh-TW" altLang="en-US" smtClean="0"/>
              <a:t>一、</a:t>
            </a:r>
            <a:r>
              <a:rPr lang="en-US" altLang="zh-TW" smtClean="0"/>
              <a:t>CEDAW</a:t>
            </a:r>
            <a:r>
              <a:rPr lang="zh-TW" altLang="en-US" smtClean="0"/>
              <a:t>是什麼</a:t>
            </a:r>
          </a:p>
        </p:txBody>
      </p:sp>
      <p:sp>
        <p:nvSpPr>
          <p:cNvPr id="20483" name="內容版面配置區 2"/>
          <p:cNvSpPr>
            <a:spLocks noGrp="1"/>
          </p:cNvSpPr>
          <p:nvPr>
            <p:ph idx="1"/>
          </p:nvPr>
        </p:nvSpPr>
        <p:spPr>
          <a:xfrm>
            <a:off x="323850" y="1557338"/>
            <a:ext cx="4752975" cy="4779962"/>
          </a:xfrm>
        </p:spPr>
        <p:txBody>
          <a:bodyPr/>
          <a:lstStyle/>
          <a:p>
            <a:pPr algn="just" eaLnBrk="1" hangingPunct="1">
              <a:lnSpc>
                <a:spcPct val="110000"/>
              </a:lnSpc>
            </a:pPr>
            <a:r>
              <a:rPr lang="en-US" altLang="zh-TW" sz="2200" b="1" smtClean="0">
                <a:solidFill>
                  <a:srgbClr val="595959"/>
                </a:solidFill>
                <a:latin typeface="微軟正黑體" panose="020B0604030504040204" pitchFamily="34" charset="-120"/>
                <a:ea typeface="微軟正黑體" panose="020B0604030504040204" pitchFamily="34" charset="-120"/>
              </a:rPr>
              <a:t>《</a:t>
            </a:r>
            <a:r>
              <a:rPr lang="zh-TW" altLang="en-US" sz="2200" b="1" smtClean="0">
                <a:solidFill>
                  <a:srgbClr val="595959"/>
                </a:solidFill>
                <a:latin typeface="微軟正黑體" panose="020B0604030504040204" pitchFamily="34" charset="-120"/>
                <a:ea typeface="微軟正黑體" panose="020B0604030504040204" pitchFamily="34" charset="-120"/>
              </a:rPr>
              <a:t>消除對婦女一切形式歧視公約</a:t>
            </a:r>
            <a:r>
              <a:rPr lang="en-US" altLang="zh-TW" sz="2200" b="1" smtClean="0">
                <a:solidFill>
                  <a:srgbClr val="595959"/>
                </a:solidFill>
                <a:latin typeface="微軟正黑體" panose="020B0604030504040204" pitchFamily="34" charset="-120"/>
                <a:ea typeface="微軟正黑體" panose="020B0604030504040204" pitchFamily="34" charset="-120"/>
              </a:rPr>
              <a:t>》(Convention on the Elimination of All Forms of Discrimination Against Women,</a:t>
            </a:r>
            <a:r>
              <a:rPr lang="zh-TW" altLang="en-US" sz="2200" b="1" smtClean="0">
                <a:solidFill>
                  <a:srgbClr val="595959"/>
                </a:solidFill>
                <a:latin typeface="微軟正黑體" panose="020B0604030504040204" pitchFamily="34" charset="-120"/>
                <a:ea typeface="微軟正黑體" panose="020B0604030504040204" pitchFamily="34" charset="-120"/>
              </a:rPr>
              <a:t>簡稱</a:t>
            </a:r>
            <a:r>
              <a:rPr lang="en-US" altLang="zh-TW" sz="2200" b="1" smtClean="0">
                <a:solidFill>
                  <a:srgbClr val="595959"/>
                </a:solidFill>
                <a:latin typeface="微軟正黑體" panose="020B0604030504040204" pitchFamily="34" charset="-120"/>
                <a:ea typeface="微軟正黑體" panose="020B0604030504040204" pitchFamily="34" charset="-120"/>
              </a:rPr>
              <a:t>CEDAW)</a:t>
            </a:r>
            <a:r>
              <a:rPr lang="zh-TW" altLang="en-US" sz="2200" b="1" smtClean="0">
                <a:solidFill>
                  <a:srgbClr val="595959"/>
                </a:solidFill>
                <a:latin typeface="微軟正黑體" panose="020B0604030504040204" pitchFamily="34" charset="-120"/>
                <a:ea typeface="微軟正黑體" panose="020B0604030504040204" pitchFamily="34" charset="-120"/>
              </a:rPr>
              <a:t>，</a:t>
            </a:r>
            <a:r>
              <a:rPr lang="zh-TW" altLang="en-US" sz="2200" smtClean="0">
                <a:solidFill>
                  <a:srgbClr val="595959"/>
                </a:solidFill>
                <a:latin typeface="微軟正黑體" panose="020B0604030504040204" pitchFamily="34" charset="-120"/>
                <a:ea typeface="微軟正黑體" panose="020B0604030504040204" pitchFamily="34" charset="-120"/>
              </a:rPr>
              <a:t>係聯合國人權公約之一，旨在消除性別歧視，積極促進性別平等，以落實</a:t>
            </a:r>
            <a:r>
              <a:rPr lang="en-US" altLang="zh-TW" sz="2200" smtClean="0">
                <a:solidFill>
                  <a:srgbClr val="595959"/>
                </a:solidFill>
                <a:latin typeface="微軟正黑體" panose="020B0604030504040204" pitchFamily="34" charset="-120"/>
                <a:ea typeface="微軟正黑體" panose="020B0604030504040204" pitchFamily="34" charset="-120"/>
              </a:rPr>
              <a:t>CEDAW</a:t>
            </a:r>
            <a:r>
              <a:rPr lang="zh-TW" altLang="en-US" sz="2200" smtClean="0">
                <a:solidFill>
                  <a:srgbClr val="595959"/>
                </a:solidFill>
                <a:latin typeface="微軟正黑體" panose="020B0604030504040204" pitchFamily="34" charset="-120"/>
                <a:ea typeface="微軟正黑體" panose="020B0604030504040204" pitchFamily="34" charset="-120"/>
              </a:rPr>
              <a:t>所列各項性別平等權利，特別是在政治、社會、經濟、就業、文化、教育、健康、法律、家庭、人身安全等領域。我國於</a:t>
            </a:r>
            <a:r>
              <a:rPr lang="en-US" altLang="zh-TW" sz="2200" smtClean="0">
                <a:solidFill>
                  <a:srgbClr val="595959"/>
                </a:solidFill>
                <a:latin typeface="微軟正黑體" panose="020B0604030504040204" pitchFamily="34" charset="-120"/>
                <a:ea typeface="微軟正黑體" panose="020B0604030504040204" pitchFamily="34" charset="-120"/>
              </a:rPr>
              <a:t>2011</a:t>
            </a:r>
            <a:r>
              <a:rPr lang="zh-TW" altLang="en-US" sz="2200" smtClean="0">
                <a:solidFill>
                  <a:srgbClr val="595959"/>
                </a:solidFill>
                <a:latin typeface="微軟正黑體" panose="020B0604030504040204" pitchFamily="34" charset="-120"/>
                <a:ea typeface="微軟正黑體" panose="020B0604030504040204" pitchFamily="34" charset="-120"/>
              </a:rPr>
              <a:t>年訂頒「消除對婦女一切形式歧視公約施行法」，並自</a:t>
            </a:r>
            <a:r>
              <a:rPr lang="en-US" altLang="zh-TW" sz="2200" smtClean="0">
                <a:solidFill>
                  <a:srgbClr val="595959"/>
                </a:solidFill>
                <a:latin typeface="微軟正黑體" panose="020B0604030504040204" pitchFamily="34" charset="-120"/>
                <a:ea typeface="微軟正黑體" panose="020B0604030504040204" pitchFamily="34" charset="-120"/>
              </a:rPr>
              <a:t>2012</a:t>
            </a:r>
            <a:r>
              <a:rPr lang="zh-TW" altLang="en-US" sz="2200" smtClean="0">
                <a:solidFill>
                  <a:srgbClr val="595959"/>
                </a:solidFill>
                <a:latin typeface="微軟正黑體" panose="020B0604030504040204" pitchFamily="34" charset="-120"/>
                <a:ea typeface="微軟正黑體" panose="020B0604030504040204" pitchFamily="34" charset="-120"/>
              </a:rPr>
              <a:t>年</a:t>
            </a:r>
            <a:r>
              <a:rPr lang="en-US" altLang="zh-TW" sz="2200" smtClean="0">
                <a:solidFill>
                  <a:srgbClr val="595959"/>
                </a:solidFill>
                <a:latin typeface="微軟正黑體" panose="020B0604030504040204" pitchFamily="34" charset="-120"/>
                <a:ea typeface="微軟正黑體" panose="020B0604030504040204" pitchFamily="34" charset="-120"/>
              </a:rPr>
              <a:t>1</a:t>
            </a:r>
            <a:r>
              <a:rPr lang="zh-TW" altLang="en-US" sz="2200" smtClean="0">
                <a:solidFill>
                  <a:srgbClr val="595959"/>
                </a:solidFill>
                <a:latin typeface="微軟正黑體" panose="020B0604030504040204" pitchFamily="34" charset="-120"/>
                <a:ea typeface="微軟正黑體" panose="020B0604030504040204" pitchFamily="34" charset="-120"/>
              </a:rPr>
              <a:t>月</a:t>
            </a:r>
            <a:r>
              <a:rPr lang="en-US" altLang="zh-TW" sz="2200" smtClean="0">
                <a:solidFill>
                  <a:srgbClr val="595959"/>
                </a:solidFill>
                <a:latin typeface="微軟正黑體" panose="020B0604030504040204" pitchFamily="34" charset="-120"/>
                <a:ea typeface="微軟正黑體" panose="020B0604030504040204" pitchFamily="34" charset="-120"/>
              </a:rPr>
              <a:t>1</a:t>
            </a:r>
            <a:r>
              <a:rPr lang="zh-TW" altLang="en-US" sz="2200" smtClean="0">
                <a:solidFill>
                  <a:srgbClr val="595959"/>
                </a:solidFill>
                <a:latin typeface="微軟正黑體" panose="020B0604030504040204" pitchFamily="34" charset="-120"/>
                <a:ea typeface="微軟正黑體" panose="020B0604030504040204" pitchFamily="34" charset="-120"/>
              </a:rPr>
              <a:t>日起施行</a:t>
            </a:r>
            <a:r>
              <a:rPr lang="zh-TW" altLang="en-US" sz="1800" smtClean="0">
                <a:solidFill>
                  <a:srgbClr val="595959"/>
                </a:solidFill>
                <a:latin typeface="微軟正黑體" panose="020B0604030504040204" pitchFamily="34" charset="-120"/>
                <a:ea typeface="微軟正黑體" panose="020B0604030504040204" pitchFamily="34" charset="-120"/>
              </a:rPr>
              <a:t>（</a:t>
            </a:r>
            <a:r>
              <a:rPr lang="zh-TW" altLang="en-US" sz="1800" smtClean="0">
                <a:solidFill>
                  <a:srgbClr val="595959"/>
                </a:solidFill>
                <a:latin typeface="微軟正黑體" panose="020B0604030504040204" pitchFamily="34" charset="-120"/>
                <a:ea typeface="微軟正黑體" panose="020B0604030504040204" pitchFamily="34" charset="-120"/>
                <a:hlinkClick r:id="rId2" action="ppaction://hlinksldjump"/>
              </a:rPr>
              <a:t>附錄一</a:t>
            </a:r>
            <a:r>
              <a:rPr lang="zh-TW" altLang="en-US" sz="1800" smtClean="0">
                <a:solidFill>
                  <a:srgbClr val="595959"/>
                </a:solidFill>
                <a:latin typeface="微軟正黑體" panose="020B0604030504040204" pitchFamily="34" charset="-120"/>
                <a:ea typeface="微軟正黑體" panose="020B0604030504040204" pitchFamily="34" charset="-120"/>
              </a:rPr>
              <a:t>及</a:t>
            </a:r>
            <a:r>
              <a:rPr lang="zh-TW" altLang="en-US" sz="1800" smtClean="0">
                <a:solidFill>
                  <a:srgbClr val="595959"/>
                </a:solidFill>
                <a:latin typeface="微軟正黑體" panose="020B0604030504040204" pitchFamily="34" charset="-120"/>
                <a:ea typeface="微軟正黑體" panose="020B0604030504040204" pitchFamily="34" charset="-120"/>
                <a:hlinkClick r:id="rId3" action="ppaction://hlinksldjump"/>
              </a:rPr>
              <a:t>附錄二</a:t>
            </a:r>
            <a:r>
              <a:rPr lang="zh-TW" altLang="en-US" sz="1800" smtClean="0">
                <a:solidFill>
                  <a:srgbClr val="595959"/>
                </a:solidFill>
                <a:latin typeface="微軟正黑體" panose="020B0604030504040204" pitchFamily="34" charset="-120"/>
                <a:ea typeface="微軟正黑體" panose="020B0604030504040204" pitchFamily="34" charset="-120"/>
              </a:rPr>
              <a:t>）</a:t>
            </a:r>
          </a:p>
        </p:txBody>
      </p:sp>
      <p:sp>
        <p:nvSpPr>
          <p:cNvPr id="2048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9D07F1D-20AB-4FDB-9A58-3A558621A5BA}"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20485" name="內容版面配置區 13" descr="行政院性平處文宣(直式)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557338"/>
            <a:ext cx="367188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5"/>
          <p:cNvSpPr>
            <a:spLocks noGrp="1"/>
          </p:cNvSpPr>
          <p:nvPr>
            <p:ph type="title"/>
          </p:nvPr>
        </p:nvSpPr>
        <p:spPr/>
        <p:txBody>
          <a:bodyPr/>
          <a:lstStyle/>
          <a:p>
            <a:r>
              <a:rPr lang="zh-TW" altLang="en-US" smtClean="0"/>
              <a:t>六、子女教育補助</a:t>
            </a:r>
          </a:p>
        </p:txBody>
      </p:sp>
      <p:sp>
        <p:nvSpPr>
          <p:cNvPr id="17" name="內容版面配置區 16"/>
          <p:cNvSpPr>
            <a:spLocks noGrp="1"/>
          </p:cNvSpPr>
          <p:nvPr>
            <p:ph idx="1"/>
          </p:nvPr>
        </p:nvSpPr>
        <p:spPr/>
        <p:txBody>
          <a:bodyPr/>
          <a:lstStyle/>
          <a:p>
            <a:pPr>
              <a:lnSpc>
                <a:spcPct val="120000"/>
              </a:lnSpc>
              <a:defRPr/>
            </a:pPr>
            <a:r>
              <a:rPr lang="zh-TW" altLang="en-US" sz="2800" dirty="0" smtClean="0">
                <a:solidFill>
                  <a:schemeClr val="tx1">
                    <a:lumMod val="75000"/>
                    <a:lumOff val="25000"/>
                  </a:schemeClr>
                </a:solidFill>
                <a:latin typeface="微軟正黑體" pitchFamily="34" charset="-120"/>
                <a:ea typeface="微軟正黑體" pitchFamily="34" charset="-120"/>
              </a:rPr>
              <a:t>每年</a:t>
            </a:r>
            <a:r>
              <a:rPr lang="en-US" altLang="zh-TW" sz="2800" dirty="0" smtClean="0">
                <a:solidFill>
                  <a:schemeClr val="tx1">
                    <a:lumMod val="75000"/>
                    <a:lumOff val="25000"/>
                  </a:schemeClr>
                </a:solidFill>
                <a:latin typeface="微軟正黑體" pitchFamily="34" charset="-120"/>
                <a:ea typeface="微軟正黑體" pitchFamily="34" charset="-120"/>
              </a:rPr>
              <a:t>9</a:t>
            </a:r>
            <a:r>
              <a:rPr lang="zh-TW" altLang="en-US" sz="2800" dirty="0" smtClean="0">
                <a:solidFill>
                  <a:schemeClr val="tx1">
                    <a:lumMod val="75000"/>
                    <a:lumOff val="25000"/>
                  </a:schemeClr>
                </a:solidFill>
                <a:latin typeface="微軟正黑體" pitchFamily="34" charset="-120"/>
                <a:ea typeface="微軟正黑體" pitchFamily="34" charset="-120"/>
              </a:rPr>
              <a:t>月及</a:t>
            </a:r>
            <a:r>
              <a:rPr lang="en-US" altLang="zh-TW" sz="2800" dirty="0" smtClean="0">
                <a:solidFill>
                  <a:schemeClr val="tx1">
                    <a:lumMod val="75000"/>
                    <a:lumOff val="25000"/>
                  </a:schemeClr>
                </a:solidFill>
                <a:latin typeface="微軟正黑體" pitchFamily="34" charset="-120"/>
                <a:ea typeface="微軟正黑體" pitchFamily="34" charset="-120"/>
              </a:rPr>
              <a:t>3</a:t>
            </a:r>
            <a:r>
              <a:rPr lang="zh-TW" altLang="en-US" sz="2800" dirty="0" smtClean="0">
                <a:solidFill>
                  <a:schemeClr val="tx1">
                    <a:lumMod val="75000"/>
                    <a:lumOff val="25000"/>
                  </a:schemeClr>
                </a:solidFill>
                <a:latin typeface="微軟正黑體" pitchFamily="34" charset="-120"/>
                <a:ea typeface="微軟正黑體" pitchFamily="34" charset="-120"/>
              </a:rPr>
              <a:t>月（註冊後）人事處於</a:t>
            </a:r>
            <a:r>
              <a:rPr lang="en-US" altLang="zh-TW" sz="2800" dirty="0" smtClean="0">
                <a:solidFill>
                  <a:schemeClr val="tx1">
                    <a:lumMod val="75000"/>
                    <a:lumOff val="25000"/>
                  </a:schemeClr>
                </a:solidFill>
                <a:latin typeface="微軟正黑體" pitchFamily="34" charset="-120"/>
                <a:ea typeface="微軟正黑體" pitchFamily="34" charset="-120"/>
              </a:rPr>
              <a:t>AKM</a:t>
            </a:r>
            <a:r>
              <a:rPr lang="zh-TW" altLang="en-US" sz="2800" dirty="0" smtClean="0">
                <a:solidFill>
                  <a:schemeClr val="tx1">
                    <a:lumMod val="75000"/>
                    <a:lumOff val="25000"/>
                  </a:schemeClr>
                </a:solidFill>
                <a:latin typeface="微軟正黑體" pitchFamily="34" charset="-120"/>
                <a:ea typeface="微軟正黑體" pitchFamily="34" charset="-120"/>
              </a:rPr>
              <a:t>公告並箋送通知，申請人於</a:t>
            </a:r>
            <a:r>
              <a:rPr lang="en-US" altLang="zh-TW" sz="2800" dirty="0" smtClean="0">
                <a:solidFill>
                  <a:schemeClr val="tx1">
                    <a:lumMod val="75000"/>
                    <a:lumOff val="25000"/>
                  </a:schemeClr>
                </a:solidFill>
                <a:latin typeface="微軟正黑體" pitchFamily="34" charset="-120"/>
                <a:ea typeface="微軟正黑體" pitchFamily="34" charset="-120"/>
              </a:rPr>
              <a:t>AKM</a:t>
            </a:r>
            <a:r>
              <a:rPr lang="zh-TW" altLang="en-US" sz="2800" dirty="0" smtClean="0">
                <a:solidFill>
                  <a:schemeClr val="tx1">
                    <a:lumMod val="75000"/>
                    <a:lumOff val="25000"/>
                  </a:schemeClr>
                </a:solidFill>
                <a:latin typeface="微軟正黑體" pitchFamily="34" charset="-120"/>
                <a:ea typeface="微軟正黑體" pitchFamily="34" charset="-120"/>
              </a:rPr>
              <a:t>表單子女教育補助系統填妥申請表後傳送，並列印申請表，黏貼相關單據，簽名後送人事處</a:t>
            </a:r>
          </a:p>
          <a:p>
            <a:pPr>
              <a:defRPr/>
            </a:pPr>
            <a:endParaRPr lang="en-US" altLang="zh-TW" sz="2800" dirty="0" smtClean="0">
              <a:solidFill>
                <a:schemeClr val="tx1">
                  <a:lumMod val="75000"/>
                  <a:lumOff val="25000"/>
                </a:schemeClr>
              </a:solidFill>
              <a:latin typeface="微軟正黑體" pitchFamily="34" charset="-120"/>
              <a:ea typeface="微軟正黑體" pitchFamily="34" charset="-120"/>
            </a:endParaRPr>
          </a:p>
          <a:p>
            <a:pPr>
              <a:defRPr/>
            </a:pPr>
            <a:endParaRPr lang="zh-TW" altLang="en-US" sz="2800" dirty="0">
              <a:solidFill>
                <a:schemeClr val="tx1">
                  <a:lumMod val="75000"/>
                  <a:lumOff val="25000"/>
                </a:schemeClr>
              </a:solidFill>
              <a:latin typeface="微軟正黑體" pitchFamily="34" charset="-120"/>
              <a:ea typeface="微軟正黑體" pitchFamily="34" charset="-120"/>
            </a:endParaRPr>
          </a:p>
        </p:txBody>
      </p:sp>
      <p:sp>
        <p:nvSpPr>
          <p:cNvPr id="5939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E16FE8F5-C182-41AF-BD02-2BFDF0CB752B}"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39</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59397" name="Picture 4"/>
          <p:cNvPicPr>
            <a:picLocks noChangeAspect="1" noChangeArrowheads="1"/>
          </p:cNvPicPr>
          <p:nvPr/>
        </p:nvPicPr>
        <p:blipFill>
          <a:blip r:embed="rId2">
            <a:extLst>
              <a:ext uri="{28A0092B-C50C-407E-A947-70E740481C1C}">
                <a14:useLocalDpi xmlns:a14="http://schemas.microsoft.com/office/drawing/2010/main" val="0"/>
              </a:ext>
            </a:extLst>
          </a:blip>
          <a:srcRect l="10239" t="34566" r="53143" b="33643"/>
          <a:stretch>
            <a:fillRect/>
          </a:stretch>
        </p:blipFill>
        <p:spPr bwMode="auto">
          <a:xfrm>
            <a:off x="1692275" y="3716338"/>
            <a:ext cx="619283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群組 22"/>
          <p:cNvGrpSpPr>
            <a:grpSpLocks/>
          </p:cNvGrpSpPr>
          <p:nvPr/>
        </p:nvGrpSpPr>
        <p:grpSpPr bwMode="auto">
          <a:xfrm>
            <a:off x="0" y="3860800"/>
            <a:ext cx="9251950" cy="2592388"/>
            <a:chOff x="0" y="3861048"/>
            <a:chExt cx="9252520" cy="2592288"/>
          </a:xfrm>
        </p:grpSpPr>
        <p:sp>
          <p:nvSpPr>
            <p:cNvPr id="18" name="雙波浪線 17"/>
            <p:cNvSpPr/>
            <p:nvPr/>
          </p:nvSpPr>
          <p:spPr>
            <a:xfrm>
              <a:off x="4211897" y="3978518"/>
              <a:ext cx="5040623" cy="2439894"/>
            </a:xfrm>
            <a:prstGeom prst="doubleWave">
              <a:avLst>
                <a:gd name="adj1" fmla="val 5708"/>
                <a:gd name="adj2" fmla="val 0"/>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波浪 15"/>
            <p:cNvSpPr/>
            <p:nvPr/>
          </p:nvSpPr>
          <p:spPr>
            <a:xfrm>
              <a:off x="0" y="3861048"/>
              <a:ext cx="4283339" cy="2592288"/>
            </a:xfrm>
            <a:prstGeom prst="wave">
              <a:avLst>
                <a:gd name="adj1" fmla="val 8091"/>
                <a:gd name="adj2" fmla="val 0"/>
              </a:avLst>
            </a:prstGeom>
            <a:solidFill>
              <a:srgbClr val="FFDA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sp>
        <p:nvSpPr>
          <p:cNvPr id="60419" name="標題 5"/>
          <p:cNvSpPr>
            <a:spLocks noGrp="1"/>
          </p:cNvSpPr>
          <p:nvPr>
            <p:ph type="title"/>
          </p:nvPr>
        </p:nvSpPr>
        <p:spPr/>
        <p:txBody>
          <a:bodyPr/>
          <a:lstStyle/>
          <a:p>
            <a:r>
              <a:rPr lang="zh-TW" altLang="en-US" smtClean="0"/>
              <a:t>七、親子活動</a:t>
            </a:r>
          </a:p>
        </p:txBody>
      </p:sp>
      <p:sp>
        <p:nvSpPr>
          <p:cNvPr id="7" name="內容版面配置區 6"/>
          <p:cNvSpPr>
            <a:spLocks noGrp="1"/>
          </p:cNvSpPr>
          <p:nvPr>
            <p:ph idx="1"/>
          </p:nvPr>
        </p:nvSpPr>
        <p:spPr/>
        <p:txBody>
          <a:bodyPr/>
          <a:lstStyle/>
          <a:p>
            <a:pPr>
              <a:defRPr/>
            </a:pPr>
            <a:r>
              <a:rPr lang="zh-TW" altLang="en-US" dirty="0" smtClean="0">
                <a:solidFill>
                  <a:schemeClr val="tx1">
                    <a:lumMod val="75000"/>
                    <a:lumOff val="25000"/>
                  </a:schemeClr>
                </a:solidFill>
                <a:latin typeface="微軟正黑體" pitchFamily="34" charset="-120"/>
                <a:ea typeface="微軟正黑體" pitchFamily="34" charset="-120"/>
              </a:rPr>
              <a:t>每年均舉辦親子活動，活動項目包括：</a:t>
            </a:r>
            <a:endParaRPr lang="en-US" altLang="zh-TW" dirty="0" smtClean="0">
              <a:solidFill>
                <a:schemeClr val="tx1">
                  <a:lumMod val="75000"/>
                  <a:lumOff val="25000"/>
                </a:schemeClr>
              </a:solidFill>
              <a:latin typeface="微軟正黑體" pitchFamily="34" charset="-120"/>
              <a:ea typeface="微軟正黑體" pitchFamily="34" charset="-120"/>
            </a:endParaRPr>
          </a:p>
          <a:p>
            <a:pPr lvl="1">
              <a:defRPr/>
            </a:pPr>
            <a:r>
              <a:rPr lang="zh-TW" altLang="en-US" dirty="0" smtClean="0">
                <a:solidFill>
                  <a:schemeClr val="tx1">
                    <a:lumMod val="75000"/>
                    <a:lumOff val="25000"/>
                  </a:schemeClr>
                </a:solidFill>
                <a:latin typeface="微軟正黑體" pitchFamily="34" charset="-120"/>
                <a:ea typeface="微軟正黑體" pitchFamily="34" charset="-120"/>
              </a:rPr>
              <a:t>親子樂活童趣團康活動</a:t>
            </a:r>
            <a:endParaRPr lang="en-US" altLang="zh-TW" dirty="0" smtClean="0">
              <a:solidFill>
                <a:schemeClr val="tx1">
                  <a:lumMod val="75000"/>
                  <a:lumOff val="25000"/>
                </a:schemeClr>
              </a:solidFill>
              <a:latin typeface="微軟正黑體" pitchFamily="34" charset="-120"/>
              <a:ea typeface="微軟正黑體" pitchFamily="34" charset="-120"/>
            </a:endParaRPr>
          </a:p>
          <a:p>
            <a:pPr lvl="1">
              <a:defRPr/>
            </a:pPr>
            <a:r>
              <a:rPr lang="zh-TW" altLang="en-US" dirty="0" smtClean="0">
                <a:solidFill>
                  <a:schemeClr val="tx1">
                    <a:lumMod val="75000"/>
                    <a:lumOff val="25000"/>
                  </a:schemeClr>
                </a:solidFill>
                <a:latin typeface="微軟正黑體" pitchFamily="34" charset="-120"/>
                <a:ea typeface="微軟正黑體" pitchFamily="34" charset="-120"/>
              </a:rPr>
              <a:t>主計長致贈圖書禮券</a:t>
            </a:r>
            <a:endParaRPr lang="en-US" altLang="zh-TW" dirty="0" smtClean="0">
              <a:solidFill>
                <a:schemeClr val="tx1">
                  <a:lumMod val="75000"/>
                  <a:lumOff val="25000"/>
                </a:schemeClr>
              </a:solidFill>
              <a:latin typeface="微軟正黑體" pitchFamily="34" charset="-120"/>
              <a:ea typeface="微軟正黑體" pitchFamily="34" charset="-120"/>
            </a:endParaRPr>
          </a:p>
          <a:p>
            <a:pPr lvl="1">
              <a:defRPr/>
            </a:pPr>
            <a:r>
              <a:rPr lang="zh-TW" altLang="en-US" dirty="0" smtClean="0">
                <a:solidFill>
                  <a:schemeClr val="tx1">
                    <a:lumMod val="75000"/>
                    <a:lumOff val="25000"/>
                  </a:schemeClr>
                </a:solidFill>
                <a:latin typeface="微軟正黑體" pitchFamily="34" charset="-120"/>
                <a:ea typeface="微軟正黑體" pitchFamily="34" charset="-120"/>
              </a:rPr>
              <a:t>親子參觀活動</a:t>
            </a:r>
            <a:endParaRPr lang="zh-TW" altLang="en-US" dirty="0">
              <a:solidFill>
                <a:schemeClr val="tx1">
                  <a:lumMod val="75000"/>
                  <a:lumOff val="25000"/>
                </a:schemeClr>
              </a:solidFill>
              <a:latin typeface="微軟正黑體" pitchFamily="34" charset="-120"/>
              <a:ea typeface="微軟正黑體" pitchFamily="34" charset="-120"/>
            </a:endParaRPr>
          </a:p>
        </p:txBody>
      </p:sp>
      <p:sp>
        <p:nvSpPr>
          <p:cNvPr id="604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DAC0D2C5-7454-43E7-80EF-90E881AAF864}"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40</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68620" name="Picture 12" descr="E:\1050803\DSC_1905.JPG"/>
          <p:cNvPicPr>
            <a:picLocks noChangeAspect="1" noChangeArrowheads="1"/>
          </p:cNvPicPr>
          <p:nvPr/>
        </p:nvPicPr>
        <p:blipFill>
          <a:blip r:embed="rId2" cstate="print"/>
          <a:srcRect l="25863" t="8541" r="14726" b="21382"/>
          <a:stretch>
            <a:fillRect/>
          </a:stretch>
        </p:blipFill>
        <p:spPr bwMode="auto">
          <a:xfrm>
            <a:off x="6682004" y="4178753"/>
            <a:ext cx="2580767" cy="2016224"/>
          </a:xfrm>
          <a:prstGeom prst="wave">
            <a:avLst>
              <a:gd name="adj1" fmla="val 6472"/>
              <a:gd name="adj2" fmla="val 0"/>
            </a:avLst>
          </a:prstGeom>
          <a:noFill/>
        </p:spPr>
      </p:pic>
      <p:pic>
        <p:nvPicPr>
          <p:cNvPr id="68621" name="Picture 13" descr="D:\02性平各項交辦事項\1050800_CEDAW教育訓練教材\參考資料\親子日\DSC_1899.JPG"/>
          <p:cNvPicPr>
            <a:picLocks noChangeAspect="1" noChangeArrowheads="1"/>
          </p:cNvPicPr>
          <p:nvPr/>
        </p:nvPicPr>
        <p:blipFill>
          <a:blip r:embed="rId3" cstate="print"/>
          <a:srcRect l="13690" t="27804" r="23503" b="24072"/>
          <a:stretch>
            <a:fillRect/>
          </a:stretch>
        </p:blipFill>
        <p:spPr bwMode="auto">
          <a:xfrm>
            <a:off x="0" y="4104456"/>
            <a:ext cx="4202832" cy="2132856"/>
          </a:xfrm>
          <a:prstGeom prst="wave">
            <a:avLst/>
          </a:prstGeom>
          <a:noFill/>
        </p:spPr>
      </p:pic>
      <p:pic>
        <p:nvPicPr>
          <p:cNvPr id="68624" name="Picture 16" descr="E:\1050803\DSC_1861.JPG"/>
          <p:cNvPicPr>
            <a:picLocks noChangeAspect="1" noChangeArrowheads="1"/>
          </p:cNvPicPr>
          <p:nvPr/>
        </p:nvPicPr>
        <p:blipFill>
          <a:blip r:embed="rId4" cstate="print"/>
          <a:srcRect l="644" r="25846"/>
          <a:stretch>
            <a:fillRect/>
          </a:stretch>
        </p:blipFill>
        <p:spPr bwMode="auto">
          <a:xfrm>
            <a:off x="4345090" y="4235818"/>
            <a:ext cx="2221362" cy="1951258"/>
          </a:xfrm>
          <a:prstGeom prst="wave">
            <a:avLst>
              <a:gd name="adj1" fmla="val 7078"/>
              <a:gd name="adj2" fmla="val 0"/>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4"/>
          <p:cNvSpPr>
            <a:spLocks noGrp="1"/>
          </p:cNvSpPr>
          <p:nvPr>
            <p:ph type="title"/>
          </p:nvPr>
        </p:nvSpPr>
        <p:spPr/>
        <p:txBody>
          <a:bodyPr/>
          <a:lstStyle/>
          <a:p>
            <a:r>
              <a:rPr lang="zh-TW" altLang="en-US" smtClean="0"/>
              <a:t>結　　語</a:t>
            </a:r>
          </a:p>
        </p:txBody>
      </p:sp>
      <p:sp>
        <p:nvSpPr>
          <p:cNvPr id="6" name="內容版面配置區 5"/>
          <p:cNvSpPr>
            <a:spLocks noGrp="1"/>
          </p:cNvSpPr>
          <p:nvPr>
            <p:ph idx="1"/>
          </p:nvPr>
        </p:nvSpPr>
        <p:spPr/>
        <p:txBody>
          <a:bodyPr/>
          <a:lstStyle/>
          <a:p>
            <a:pPr marL="432000" indent="-432000">
              <a:lnSpc>
                <a:spcPct val="150000"/>
              </a:lnSpc>
              <a:defRPr/>
            </a:pPr>
            <a:r>
              <a:rPr lang="zh-TW" altLang="en-US" sz="3600" dirty="0" smtClean="0">
                <a:solidFill>
                  <a:schemeClr val="tx1">
                    <a:lumMod val="65000"/>
                    <a:lumOff val="35000"/>
                  </a:schemeClr>
                </a:solidFill>
                <a:latin typeface="微軟正黑體" pitchFamily="34" charset="-120"/>
                <a:ea typeface="微軟正黑體" pitchFamily="34" charset="-120"/>
              </a:rPr>
              <a:t>本總處掌理歲計、會計及統計等業務，同仁以女性居多，未來將賡續努力建構性別友善職場環境，並將</a:t>
            </a:r>
            <a:r>
              <a:rPr lang="en-US" altLang="zh-TW" sz="3600" dirty="0" smtClean="0">
                <a:solidFill>
                  <a:schemeClr val="tx1">
                    <a:lumMod val="65000"/>
                    <a:lumOff val="35000"/>
                  </a:schemeClr>
                </a:solidFill>
                <a:latin typeface="微軟正黑體" pitchFamily="34" charset="-120"/>
                <a:ea typeface="微軟正黑體" pitchFamily="34" charset="-120"/>
              </a:rPr>
              <a:t>CEDAW</a:t>
            </a:r>
            <a:r>
              <a:rPr lang="zh-TW" altLang="en-US" sz="3600" dirty="0" smtClean="0">
                <a:solidFill>
                  <a:schemeClr val="tx1">
                    <a:lumMod val="65000"/>
                    <a:lumOff val="35000"/>
                  </a:schemeClr>
                </a:solidFill>
                <a:latin typeface="微軟正黑體" pitchFamily="34" charset="-120"/>
                <a:ea typeface="微軟正黑體" pitchFamily="34" charset="-120"/>
              </a:rPr>
              <a:t>所列各項性別平等觀點融入重要業務、計畫及落實性別平等。</a:t>
            </a:r>
          </a:p>
          <a:p>
            <a:pPr>
              <a:defRPr/>
            </a:pPr>
            <a:endParaRPr lang="zh-TW" altLang="en-US" dirty="0"/>
          </a:p>
        </p:txBody>
      </p:sp>
      <p:sp>
        <p:nvSpPr>
          <p:cNvPr id="6144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498A4305-299E-4B5C-AE89-3CD1E6DF7CA0}"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41</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61445" name="Picture 6" descr="D:\02性平各項交辦事項\1050800_CEDAW教育訓練教材\簡報icon\resolutions-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5084763"/>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標題 4"/>
          <p:cNvSpPr>
            <a:spLocks noGrp="1"/>
          </p:cNvSpPr>
          <p:nvPr>
            <p:ph type="title"/>
          </p:nvPr>
        </p:nvSpPr>
        <p:spPr/>
        <p:txBody>
          <a:bodyPr/>
          <a:lstStyle/>
          <a:p>
            <a:r>
              <a:rPr lang="zh-TW" altLang="en-US" smtClean="0"/>
              <a:t>參考資料</a:t>
            </a:r>
          </a:p>
        </p:txBody>
      </p:sp>
      <p:sp>
        <p:nvSpPr>
          <p:cNvPr id="6" name="內容版面配置區 5"/>
          <p:cNvSpPr>
            <a:spLocks noGrp="1"/>
          </p:cNvSpPr>
          <p:nvPr>
            <p:ph idx="1"/>
          </p:nvPr>
        </p:nvSpPr>
        <p:spPr>
          <a:xfrm>
            <a:off x="457200" y="1600200"/>
            <a:ext cx="8234363" cy="4924425"/>
          </a:xfrm>
        </p:spPr>
        <p:txBody>
          <a:bodyPr/>
          <a:lstStyle/>
          <a:p>
            <a:pPr marL="432000" indent="-432000">
              <a:lnSpc>
                <a:spcPct val="150000"/>
              </a:lnSpc>
              <a:buClr>
                <a:schemeClr val="accent3"/>
              </a:buClr>
              <a:buFont typeface="Arial" pitchFamily="34" charset="0"/>
              <a:buChar char="►"/>
              <a:defRPr/>
            </a:pPr>
            <a:r>
              <a:rPr lang="zh-TW" altLang="en-US" sz="2400" dirty="0" smtClean="0">
                <a:solidFill>
                  <a:schemeClr val="tx1">
                    <a:lumMod val="65000"/>
                    <a:lumOff val="35000"/>
                  </a:schemeClr>
                </a:solidFill>
                <a:latin typeface="微軟正黑體" pitchFamily="34" charset="-120"/>
                <a:ea typeface="微軟正黑體" pitchFamily="34" charset="-120"/>
              </a:rPr>
              <a:t>行政院性別平等處</a:t>
            </a:r>
            <a:r>
              <a:rPr lang="en-US" altLang="zh-TW" sz="2400" dirty="0" smtClean="0">
                <a:solidFill>
                  <a:schemeClr val="tx1">
                    <a:lumMod val="65000"/>
                    <a:lumOff val="35000"/>
                  </a:schemeClr>
                </a:solidFill>
                <a:latin typeface="微軟正黑體" pitchFamily="34" charset="-120"/>
                <a:ea typeface="微軟正黑體" pitchFamily="34" charset="-120"/>
              </a:rPr>
              <a:t>(2016)</a:t>
            </a:r>
            <a:r>
              <a:rPr lang="zh-TW" altLang="en-US" sz="2400" dirty="0" smtClean="0">
                <a:solidFill>
                  <a:schemeClr val="tx1">
                    <a:lumMod val="65000"/>
                    <a:lumOff val="35000"/>
                  </a:schemeClr>
                </a:solidFill>
                <a:latin typeface="微軟正黑體" pitchFamily="34" charset="-120"/>
                <a:ea typeface="微軟正黑體" pitchFamily="34" charset="-120"/>
              </a:rPr>
              <a:t>， 「消除對婦女一切形式歧視公約」</a:t>
            </a:r>
            <a:r>
              <a:rPr lang="en-US" altLang="zh-TW" sz="2400" dirty="0" smtClean="0">
                <a:solidFill>
                  <a:schemeClr val="tx1">
                    <a:lumMod val="65000"/>
                    <a:lumOff val="35000"/>
                  </a:schemeClr>
                </a:solidFill>
                <a:latin typeface="微軟正黑體" pitchFamily="34" charset="-120"/>
                <a:ea typeface="微軟正黑體" pitchFamily="34" charset="-120"/>
              </a:rPr>
              <a:t>(CEDAW)</a:t>
            </a:r>
            <a:r>
              <a:rPr lang="zh-TW" altLang="en-US" sz="2400" dirty="0" smtClean="0">
                <a:solidFill>
                  <a:schemeClr val="tx1">
                    <a:lumMod val="65000"/>
                    <a:lumOff val="35000"/>
                  </a:schemeClr>
                </a:solidFill>
                <a:latin typeface="微軟正黑體" pitchFamily="34" charset="-120"/>
                <a:ea typeface="微軟正黑體" pitchFamily="34" charset="-120"/>
              </a:rPr>
              <a:t>教育訓練</a:t>
            </a:r>
            <a:r>
              <a:rPr lang="en-US" altLang="zh-TW" sz="2400" dirty="0" smtClean="0">
                <a:solidFill>
                  <a:schemeClr val="tx1">
                    <a:lumMod val="65000"/>
                    <a:lumOff val="35000"/>
                  </a:schemeClr>
                </a:solidFill>
                <a:latin typeface="微軟正黑體" pitchFamily="34" charset="-120"/>
                <a:ea typeface="微軟正黑體" pitchFamily="34" charset="-120"/>
              </a:rPr>
              <a:t>(</a:t>
            </a:r>
            <a:r>
              <a:rPr lang="zh-TW" altLang="en-US" sz="2400" dirty="0" smtClean="0">
                <a:solidFill>
                  <a:schemeClr val="tx1">
                    <a:lumMod val="65000"/>
                    <a:lumOff val="35000"/>
                  </a:schemeClr>
                </a:solidFill>
                <a:latin typeface="微軟正黑體" pitchFamily="34" charset="-120"/>
                <a:ea typeface="微軟正黑體" pitchFamily="34" charset="-120"/>
              </a:rPr>
              <a:t>參考版</a:t>
            </a:r>
            <a:r>
              <a:rPr lang="en-US" altLang="zh-TW" sz="2400" dirty="0" smtClean="0">
                <a:solidFill>
                  <a:schemeClr val="tx1">
                    <a:lumMod val="65000"/>
                    <a:lumOff val="35000"/>
                  </a:schemeClr>
                </a:solidFill>
                <a:latin typeface="微軟正黑體" pitchFamily="34" charset="-120"/>
                <a:ea typeface="微軟正黑體" pitchFamily="34" charset="-120"/>
              </a:rPr>
              <a:t>)</a:t>
            </a:r>
          </a:p>
          <a:p>
            <a:pPr marL="432000" indent="-432000">
              <a:lnSpc>
                <a:spcPct val="150000"/>
              </a:lnSpc>
              <a:buClr>
                <a:schemeClr val="accent3"/>
              </a:buClr>
              <a:buFont typeface="Arial" pitchFamily="34" charset="0"/>
              <a:buChar char="►"/>
              <a:defRPr/>
            </a:pPr>
            <a:r>
              <a:rPr lang="zh-TW" altLang="en-US" sz="2400" dirty="0" smtClean="0">
                <a:solidFill>
                  <a:schemeClr val="tx1">
                    <a:lumMod val="65000"/>
                    <a:lumOff val="35000"/>
                  </a:schemeClr>
                </a:solidFill>
                <a:latin typeface="微軟正黑體" pitchFamily="34" charset="-120"/>
                <a:ea typeface="微軟正黑體" pitchFamily="34" charset="-120"/>
              </a:rPr>
              <a:t>財團法人婦女權益促進基金會</a:t>
            </a:r>
            <a:r>
              <a:rPr lang="en-US" altLang="zh-TW" sz="2400" dirty="0" smtClean="0">
                <a:solidFill>
                  <a:schemeClr val="tx1">
                    <a:lumMod val="65000"/>
                    <a:lumOff val="35000"/>
                  </a:schemeClr>
                </a:solidFill>
                <a:latin typeface="微軟正黑體" pitchFamily="34" charset="-120"/>
                <a:ea typeface="微軟正黑體" pitchFamily="34" charset="-120"/>
              </a:rPr>
              <a:t>(2012)</a:t>
            </a:r>
            <a:r>
              <a:rPr lang="zh-TW" altLang="en-US" sz="2400" dirty="0" smtClean="0">
                <a:solidFill>
                  <a:schemeClr val="tx1">
                    <a:lumMod val="65000"/>
                    <a:lumOff val="35000"/>
                  </a:schemeClr>
                </a:solidFill>
                <a:latin typeface="微軟正黑體" pitchFamily="34" charset="-120"/>
                <a:ea typeface="微軟正黑體" pitchFamily="34" charset="-120"/>
              </a:rPr>
              <a:t>，</a:t>
            </a:r>
            <a:r>
              <a:rPr lang="en-US" altLang="zh-TW" sz="2400" dirty="0" smtClean="0">
                <a:solidFill>
                  <a:schemeClr val="tx1">
                    <a:lumMod val="65000"/>
                    <a:lumOff val="35000"/>
                  </a:schemeClr>
                </a:solidFill>
                <a:latin typeface="微軟正黑體" pitchFamily="34" charset="-120"/>
                <a:ea typeface="微軟正黑體" pitchFamily="34" charset="-120"/>
              </a:rPr>
              <a:t>CEDAW</a:t>
            </a:r>
            <a:r>
              <a:rPr lang="zh-TW" altLang="en-US" sz="2400" dirty="0" smtClean="0">
                <a:solidFill>
                  <a:schemeClr val="tx1">
                    <a:lumMod val="65000"/>
                    <a:lumOff val="35000"/>
                  </a:schemeClr>
                </a:solidFill>
                <a:latin typeface="微軟正黑體" pitchFamily="34" charset="-120"/>
                <a:ea typeface="微軟正黑體" pitchFamily="34" charset="-120"/>
              </a:rPr>
              <a:t>怎麼教？</a:t>
            </a:r>
            <a:r>
              <a:rPr lang="en-US" altLang="zh-TW" sz="2400" dirty="0" smtClean="0">
                <a:solidFill>
                  <a:schemeClr val="tx1">
                    <a:lumMod val="65000"/>
                    <a:lumOff val="35000"/>
                  </a:schemeClr>
                </a:solidFill>
                <a:latin typeface="微軟正黑體" pitchFamily="34" charset="-120"/>
                <a:ea typeface="微軟正黑體" pitchFamily="34" charset="-120"/>
              </a:rPr>
              <a:t>—</a:t>
            </a:r>
            <a:r>
              <a:rPr lang="zh-TW" altLang="en-US" sz="2400" dirty="0" smtClean="0">
                <a:solidFill>
                  <a:schemeClr val="tx1">
                    <a:lumMod val="65000"/>
                    <a:lumOff val="35000"/>
                  </a:schemeClr>
                </a:solidFill>
                <a:latin typeface="微軟正黑體" pitchFamily="34" charset="-120"/>
                <a:ea typeface="微軟正黑體" pitchFamily="34" charset="-120"/>
              </a:rPr>
              <a:t>婦女人權公約教案手冊</a:t>
            </a:r>
            <a:endParaRPr lang="en-US" altLang="zh-TW" sz="2400" dirty="0" smtClean="0">
              <a:solidFill>
                <a:schemeClr val="tx1">
                  <a:lumMod val="65000"/>
                  <a:lumOff val="35000"/>
                </a:schemeClr>
              </a:solidFill>
              <a:latin typeface="微軟正黑體" pitchFamily="34" charset="-120"/>
              <a:ea typeface="微軟正黑體" pitchFamily="34" charset="-120"/>
            </a:endParaRPr>
          </a:p>
          <a:p>
            <a:pPr marL="432000" indent="-432000">
              <a:lnSpc>
                <a:spcPct val="150000"/>
              </a:lnSpc>
              <a:buClr>
                <a:schemeClr val="accent3"/>
              </a:buClr>
              <a:buFont typeface="Arial" pitchFamily="34" charset="0"/>
              <a:buChar char="►"/>
              <a:defRPr/>
            </a:pPr>
            <a:r>
              <a:rPr lang="zh-TW" altLang="en-US" sz="2400" dirty="0" smtClean="0">
                <a:solidFill>
                  <a:schemeClr val="tx1">
                    <a:lumMod val="65000"/>
                    <a:lumOff val="35000"/>
                  </a:schemeClr>
                </a:solidFill>
                <a:latin typeface="微軟正黑體" pitchFamily="34" charset="-120"/>
                <a:ea typeface="微軟正黑體" pitchFamily="34" charset="-120"/>
              </a:rPr>
              <a:t>行政院性別平等會網站</a:t>
            </a:r>
            <a:r>
              <a:rPr lang="en-US" altLang="zh-TW" sz="2400" dirty="0" smtClean="0">
                <a:solidFill>
                  <a:schemeClr val="tx1">
                    <a:lumMod val="65000"/>
                    <a:lumOff val="35000"/>
                  </a:schemeClr>
                </a:solidFill>
                <a:latin typeface="微軟正黑體" pitchFamily="34" charset="-120"/>
                <a:ea typeface="微軟正黑體" pitchFamily="34" charset="-120"/>
              </a:rPr>
              <a:t>CEDAW</a:t>
            </a:r>
            <a:r>
              <a:rPr lang="zh-TW" altLang="en-US" sz="2400" dirty="0" smtClean="0">
                <a:solidFill>
                  <a:schemeClr val="tx1">
                    <a:lumMod val="65000"/>
                    <a:lumOff val="35000"/>
                  </a:schemeClr>
                </a:solidFill>
                <a:latin typeface="微軟正黑體" pitchFamily="34" charset="-120"/>
                <a:ea typeface="微軟正黑體" pitchFamily="34" charset="-120"/>
              </a:rPr>
              <a:t>專區，</a:t>
            </a:r>
            <a:r>
              <a:rPr lang="en-US" altLang="zh-TW" sz="2400" dirty="0" smtClean="0">
                <a:solidFill>
                  <a:schemeClr val="tx1">
                    <a:lumMod val="65000"/>
                    <a:lumOff val="35000"/>
                  </a:schemeClr>
                </a:solidFill>
                <a:ea typeface="微軟正黑體" pitchFamily="34" charset="-120"/>
              </a:rPr>
              <a:t>www.gec.ey.gov.tw</a:t>
            </a:r>
          </a:p>
          <a:p>
            <a:pPr marL="432000" indent="-432000">
              <a:lnSpc>
                <a:spcPct val="150000"/>
              </a:lnSpc>
              <a:buClr>
                <a:schemeClr val="accent3"/>
              </a:buClr>
              <a:buFont typeface="Arial" pitchFamily="34" charset="0"/>
              <a:buChar char="►"/>
              <a:defRPr/>
            </a:pPr>
            <a:r>
              <a:rPr lang="en-US" altLang="zh-TW" sz="2400" dirty="0" smtClean="0">
                <a:solidFill>
                  <a:schemeClr val="tx1">
                    <a:lumMod val="65000"/>
                    <a:lumOff val="35000"/>
                  </a:schemeClr>
                </a:solidFill>
                <a:latin typeface="微軟正黑體" pitchFamily="34" charset="-120"/>
                <a:ea typeface="微軟正黑體" pitchFamily="34" charset="-120"/>
              </a:rPr>
              <a:t>Gender</a:t>
            </a:r>
            <a:r>
              <a:rPr lang="zh-TW" altLang="en-US" sz="2400" dirty="0" smtClean="0">
                <a:solidFill>
                  <a:schemeClr val="tx1">
                    <a:lumMod val="65000"/>
                    <a:lumOff val="35000"/>
                  </a:schemeClr>
                </a:solidFill>
                <a:latin typeface="微軟正黑體" pitchFamily="34" charset="-120"/>
                <a:ea typeface="微軟正黑體" pitchFamily="34" charset="-120"/>
              </a:rPr>
              <a:t>在這裡 性別視聽分享站 </a:t>
            </a:r>
            <a:r>
              <a:rPr lang="en-US" altLang="zh-TW" sz="2400" dirty="0" smtClean="0">
                <a:solidFill>
                  <a:schemeClr val="tx1">
                    <a:lumMod val="65000"/>
                    <a:lumOff val="35000"/>
                  </a:schemeClr>
                </a:solidFill>
                <a:ea typeface="微軟正黑體" pitchFamily="34" charset="-120"/>
              </a:rPr>
              <a:t>www.gender.ey.gov.tw/Multimedia/Default.asp</a:t>
            </a:r>
            <a:endParaRPr lang="en-US" altLang="zh-TW" sz="2400" dirty="0">
              <a:solidFill>
                <a:schemeClr val="tx1">
                  <a:lumMod val="65000"/>
                  <a:lumOff val="35000"/>
                </a:schemeClr>
              </a:solidFill>
              <a:ea typeface="微軟正黑體" pitchFamily="34" charset="-120"/>
            </a:endParaRPr>
          </a:p>
        </p:txBody>
      </p:sp>
      <p:sp>
        <p:nvSpPr>
          <p:cNvPr id="6246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E916F226-952A-4C3F-95F1-4E3ED33DC560}"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42</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56100" y="2930525"/>
            <a:ext cx="4787900" cy="1362075"/>
          </a:xfrm>
        </p:spPr>
        <p:txBody>
          <a:bodyPr/>
          <a:lstStyle/>
          <a:p>
            <a:pPr algn="ctr" eaLnBrk="1" hangingPunct="1">
              <a:defRPr/>
            </a:pPr>
            <a:r>
              <a:rPr lang="zh-TW" altLang="en-US" dirty="0" smtClean="0">
                <a:solidFill>
                  <a:schemeClr val="tx2"/>
                </a:solidFill>
              </a:rPr>
              <a:t>附錄</a:t>
            </a:r>
            <a:endParaRPr lang="zh-TW" altLang="en-US" dirty="0">
              <a:solidFill>
                <a:schemeClr val="tx2"/>
              </a:solidFill>
            </a:endParaRPr>
          </a:p>
        </p:txBody>
      </p:sp>
      <p:sp>
        <p:nvSpPr>
          <p:cNvPr id="6349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6935E88-2F60-495D-9E06-346EC570F98F}"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43</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63492" name="圖片 4" descr="行政院性平處文宣(直式).jpg"/>
          <p:cNvPicPr>
            <a:picLocks noChangeAspect="1"/>
          </p:cNvPicPr>
          <p:nvPr/>
        </p:nvPicPr>
        <p:blipFill>
          <a:blip r:embed="rId3">
            <a:extLst>
              <a:ext uri="{28A0092B-C50C-407E-A947-70E740481C1C}">
                <a14:useLocalDpi xmlns:a14="http://schemas.microsoft.com/office/drawing/2010/main" val="0"/>
              </a:ext>
            </a:extLst>
          </a:blip>
          <a:srcRect l="3703" r="5699" b="3801"/>
          <a:stretch>
            <a:fillRect/>
          </a:stretch>
        </p:blipFill>
        <p:spPr bwMode="auto">
          <a:xfrm>
            <a:off x="-7938" y="-26988"/>
            <a:ext cx="43926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p:cNvSpPr>
            <a:spLocks noGrp="1"/>
          </p:cNvSpPr>
          <p:nvPr>
            <p:ph type="title"/>
          </p:nvPr>
        </p:nvSpPr>
        <p:spPr>
          <a:xfrm>
            <a:off x="457200" y="260350"/>
            <a:ext cx="8229600" cy="1143000"/>
          </a:xfrm>
        </p:spPr>
        <p:txBody>
          <a:bodyPr/>
          <a:lstStyle/>
          <a:p>
            <a:r>
              <a:rPr lang="zh-TW" altLang="en-US" smtClean="0"/>
              <a:t>一、國內推動</a:t>
            </a:r>
            <a:r>
              <a:rPr lang="en-US" altLang="zh-TW" smtClean="0"/>
              <a:t>CEDAW</a:t>
            </a:r>
            <a:r>
              <a:rPr lang="zh-TW" altLang="en-US" smtClean="0"/>
              <a:t>過程</a:t>
            </a:r>
          </a:p>
        </p:txBody>
      </p:sp>
      <p:sp>
        <p:nvSpPr>
          <p:cNvPr id="65539"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B9DAA0C2-81BC-4A7A-A21D-013D66420F78}"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44</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65540" name="群組 9"/>
          <p:cNvGrpSpPr>
            <a:grpSpLocks/>
          </p:cNvGrpSpPr>
          <p:nvPr/>
        </p:nvGrpSpPr>
        <p:grpSpPr bwMode="auto">
          <a:xfrm>
            <a:off x="395288" y="1557338"/>
            <a:ext cx="8353425" cy="792162"/>
            <a:chOff x="323528" y="2132856"/>
            <a:chExt cx="8352928" cy="792089"/>
          </a:xfrm>
        </p:grpSpPr>
        <p:sp>
          <p:nvSpPr>
            <p:cNvPr id="4" name="＞形箭號 3"/>
            <p:cNvSpPr/>
            <p:nvPr/>
          </p:nvSpPr>
          <p:spPr>
            <a:xfrm>
              <a:off x="323528" y="2132856"/>
              <a:ext cx="1512797" cy="792089"/>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t>2007</a:t>
              </a:r>
              <a:endParaRPr lang="zh-TW" altLang="en-US" sz="2200" dirty="0"/>
            </a:p>
          </p:txBody>
        </p:sp>
        <p:sp>
          <p:nvSpPr>
            <p:cNvPr id="5" name="＞形箭號 4"/>
            <p:cNvSpPr/>
            <p:nvPr/>
          </p:nvSpPr>
          <p:spPr>
            <a:xfrm>
              <a:off x="1620438" y="2132856"/>
              <a:ext cx="1582644" cy="792089"/>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solidFill>
                    <a:schemeClr val="bg1"/>
                  </a:solidFill>
                </a:rPr>
                <a:t>2011</a:t>
              </a:r>
              <a:endParaRPr lang="zh-TW" altLang="en-US" dirty="0">
                <a:solidFill>
                  <a:schemeClr val="bg1"/>
                </a:solidFill>
              </a:endParaRPr>
            </a:p>
          </p:txBody>
        </p:sp>
        <p:sp>
          <p:nvSpPr>
            <p:cNvPr id="6" name="＞形箭號 5"/>
            <p:cNvSpPr/>
            <p:nvPr/>
          </p:nvSpPr>
          <p:spPr>
            <a:xfrm>
              <a:off x="2987195" y="2132856"/>
              <a:ext cx="1584231" cy="79208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solidFill>
                    <a:schemeClr val="bg1"/>
                  </a:solidFill>
                </a:rPr>
                <a:t>2012</a:t>
              </a:r>
            </a:p>
            <a:p>
              <a:pPr algn="ctr" eaLnBrk="1" hangingPunct="1">
                <a:defRPr/>
              </a:pPr>
              <a:r>
                <a:rPr lang="en-US" altLang="zh-TW" sz="2000" dirty="0">
                  <a:solidFill>
                    <a:schemeClr val="bg1"/>
                  </a:solidFill>
                </a:rPr>
                <a:t>2013</a:t>
              </a:r>
              <a:endParaRPr lang="zh-TW" altLang="en-US" sz="2000" dirty="0">
                <a:solidFill>
                  <a:schemeClr val="bg1"/>
                </a:solidFill>
              </a:endParaRPr>
            </a:p>
          </p:txBody>
        </p:sp>
        <p:sp>
          <p:nvSpPr>
            <p:cNvPr id="7" name="＞形箭號 6"/>
            <p:cNvSpPr/>
            <p:nvPr/>
          </p:nvSpPr>
          <p:spPr>
            <a:xfrm>
              <a:off x="4355538" y="2132856"/>
              <a:ext cx="1584231" cy="792089"/>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solidFill>
                    <a:schemeClr val="bg1"/>
                  </a:solidFill>
                </a:rPr>
                <a:t>2014</a:t>
              </a:r>
            </a:p>
            <a:p>
              <a:pPr algn="ctr" eaLnBrk="1" hangingPunct="1">
                <a:defRPr/>
              </a:pPr>
              <a:r>
                <a:rPr lang="en-US" altLang="zh-TW" sz="2000" dirty="0">
                  <a:solidFill>
                    <a:schemeClr val="bg1"/>
                  </a:solidFill>
                </a:rPr>
                <a:t>2015</a:t>
              </a:r>
              <a:endParaRPr lang="zh-TW" altLang="en-US" sz="2000" dirty="0">
                <a:solidFill>
                  <a:schemeClr val="bg1"/>
                </a:solidFill>
              </a:endParaRPr>
            </a:p>
          </p:txBody>
        </p:sp>
        <p:sp>
          <p:nvSpPr>
            <p:cNvPr id="8" name="＞形箭號 7"/>
            <p:cNvSpPr/>
            <p:nvPr/>
          </p:nvSpPr>
          <p:spPr>
            <a:xfrm>
              <a:off x="5723882" y="2132856"/>
              <a:ext cx="1584231" cy="79208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solidFill>
                    <a:schemeClr val="bg1"/>
                  </a:solidFill>
                </a:rPr>
                <a:t>2015</a:t>
              </a:r>
            </a:p>
            <a:p>
              <a:pPr algn="ctr" eaLnBrk="1" hangingPunct="1">
                <a:defRPr/>
              </a:pPr>
              <a:r>
                <a:rPr lang="en-US" altLang="zh-TW" sz="2000" dirty="0">
                  <a:solidFill>
                    <a:schemeClr val="bg1"/>
                  </a:solidFill>
                </a:rPr>
                <a:t>2016</a:t>
              </a:r>
              <a:endParaRPr lang="zh-TW" altLang="en-US" sz="2000" dirty="0">
                <a:solidFill>
                  <a:schemeClr val="bg1"/>
                </a:solidFill>
              </a:endParaRPr>
            </a:p>
          </p:txBody>
        </p:sp>
        <p:sp>
          <p:nvSpPr>
            <p:cNvPr id="9" name="＞形箭號 8"/>
            <p:cNvSpPr/>
            <p:nvPr/>
          </p:nvSpPr>
          <p:spPr>
            <a:xfrm>
              <a:off x="7092225" y="2132856"/>
              <a:ext cx="1584231" cy="79208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TW" sz="2000" dirty="0">
                  <a:solidFill>
                    <a:schemeClr val="bg1"/>
                  </a:solidFill>
                </a:rPr>
                <a:t>2017</a:t>
              </a:r>
              <a:endParaRPr lang="zh-TW" altLang="en-US" sz="2000" dirty="0">
                <a:solidFill>
                  <a:schemeClr val="bg1"/>
                </a:solidFill>
              </a:endParaRPr>
            </a:p>
            <a:p>
              <a:pPr algn="ctr" eaLnBrk="1" hangingPunct="1">
                <a:defRPr/>
              </a:pPr>
              <a:r>
                <a:rPr lang="en-US" altLang="zh-TW" sz="2000" dirty="0">
                  <a:solidFill>
                    <a:schemeClr val="bg1"/>
                  </a:solidFill>
                </a:rPr>
                <a:t>2018</a:t>
              </a:r>
            </a:p>
          </p:txBody>
        </p:sp>
      </p:grpSp>
      <p:grpSp>
        <p:nvGrpSpPr>
          <p:cNvPr id="65541" name="群組 25"/>
          <p:cNvGrpSpPr>
            <a:grpSpLocks/>
          </p:cNvGrpSpPr>
          <p:nvPr/>
        </p:nvGrpSpPr>
        <p:grpSpPr bwMode="auto">
          <a:xfrm>
            <a:off x="7346950" y="2349500"/>
            <a:ext cx="1295400" cy="4032250"/>
            <a:chOff x="7346404" y="2348880"/>
            <a:chExt cx="1296144" cy="4032448"/>
          </a:xfrm>
        </p:grpSpPr>
        <p:cxnSp>
          <p:nvCxnSpPr>
            <p:cNvPr id="25" name="直線接點 24"/>
            <p:cNvCxnSpPr/>
            <p:nvPr/>
          </p:nvCxnSpPr>
          <p:spPr>
            <a:xfrm flipV="1">
              <a:off x="7956354" y="2348880"/>
              <a:ext cx="0" cy="360381"/>
            </a:xfrm>
            <a:prstGeom prst="line">
              <a:avLst/>
            </a:prstGeom>
            <a:ln>
              <a:solidFill>
                <a:schemeClr val="accent4"/>
              </a:solidFill>
            </a:ln>
          </p:spPr>
          <p:style>
            <a:lnRef idx="2">
              <a:schemeClr val="accent6"/>
            </a:lnRef>
            <a:fillRef idx="0">
              <a:schemeClr val="accent6"/>
            </a:fillRef>
            <a:effectRef idx="1">
              <a:schemeClr val="accent6"/>
            </a:effectRef>
            <a:fontRef idx="minor">
              <a:schemeClr val="tx1"/>
            </a:fontRef>
          </p:style>
        </p:cxnSp>
        <p:sp>
          <p:nvSpPr>
            <p:cNvPr id="16" name="圓角矩形 15"/>
            <p:cNvSpPr/>
            <p:nvPr/>
          </p:nvSpPr>
          <p:spPr>
            <a:xfrm>
              <a:off x="7346404" y="2636232"/>
              <a:ext cx="1296144" cy="3745096"/>
            </a:xfrm>
            <a:prstGeom prst="round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a:lstStyle/>
            <a:p>
              <a:pPr marL="179388" indent="-179388" algn="just" eaLnBrk="1" hangingPunct="1">
                <a:buFont typeface="Arial" charset="0"/>
                <a:buChar char="•"/>
                <a:defRPr/>
              </a:pPr>
              <a:r>
                <a:rPr lang="zh-TW" altLang="en-US" sz="1400" dirty="0">
                  <a:solidFill>
                    <a:srgbClr val="000000"/>
                  </a:solidFill>
                  <a:latin typeface="微軟正黑體" pitchFamily="34" charset="-120"/>
                  <a:ea typeface="微軟正黑體" pitchFamily="34" charset="-120"/>
                </a:rPr>
                <a:t>撰寫第</a:t>
              </a:r>
              <a:r>
                <a:rPr lang="en-US" altLang="zh-TW" sz="1400" dirty="0">
                  <a:solidFill>
                    <a:srgbClr val="000000"/>
                  </a:solidFill>
                  <a:latin typeface="微軟正黑體" pitchFamily="34" charset="-120"/>
                  <a:ea typeface="微軟正黑體" pitchFamily="34" charset="-120"/>
                </a:rPr>
                <a:t>3</a:t>
              </a:r>
              <a:r>
                <a:rPr lang="zh-TW" altLang="en-US" sz="1400" dirty="0">
                  <a:solidFill>
                    <a:srgbClr val="000000"/>
                  </a:solidFill>
                  <a:latin typeface="微軟正黑體" pitchFamily="34" charset="-120"/>
                  <a:ea typeface="微軟正黑體" pitchFamily="34" charset="-120"/>
                </a:rPr>
                <a:t>次國家報告</a:t>
              </a:r>
              <a:endParaRPr lang="en-US" altLang="zh-TW" sz="1400" dirty="0">
                <a:solidFill>
                  <a:srgbClr val="000000"/>
                </a:solidFill>
                <a:latin typeface="微軟正黑體" pitchFamily="34" charset="-120"/>
                <a:ea typeface="微軟正黑體" pitchFamily="34" charset="-120"/>
              </a:endParaRPr>
            </a:p>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辦理第</a:t>
              </a:r>
              <a:r>
                <a:rPr lang="en-US" altLang="zh-TW" sz="1400" dirty="0">
                  <a:latin typeface="微軟正黑體" pitchFamily="34" charset="-120"/>
                  <a:ea typeface="微軟正黑體" pitchFamily="34" charset="-120"/>
                </a:rPr>
                <a:t>3</a:t>
              </a:r>
              <a:r>
                <a:rPr lang="zh-TW" altLang="en-US" sz="1400" dirty="0">
                  <a:latin typeface="微軟正黑體" pitchFamily="34" charset="-120"/>
                  <a:ea typeface="微軟正黑體" pitchFamily="34" charset="-120"/>
                </a:rPr>
                <a:t>次國家報告國外專家審查暨發表會</a:t>
              </a:r>
            </a:p>
            <a:p>
              <a:pPr marL="179388" indent="-179388" algn="just" eaLnBrk="1" hangingPunct="1">
                <a:buFont typeface="Arial" charset="0"/>
                <a:buChar char="•"/>
                <a:defRPr/>
              </a:pPr>
              <a:endParaRPr lang="zh-TW" altLang="en-US" sz="1200" dirty="0">
                <a:solidFill>
                  <a:srgbClr val="000000"/>
                </a:solidFill>
                <a:latin typeface="微軟正黑體" pitchFamily="34" charset="-120"/>
                <a:ea typeface="微軟正黑體" pitchFamily="34" charset="-120"/>
              </a:endParaRPr>
            </a:p>
          </p:txBody>
        </p:sp>
      </p:grpSp>
      <p:grpSp>
        <p:nvGrpSpPr>
          <p:cNvPr id="65542" name="群組 30"/>
          <p:cNvGrpSpPr>
            <a:grpSpLocks/>
          </p:cNvGrpSpPr>
          <p:nvPr/>
        </p:nvGrpSpPr>
        <p:grpSpPr bwMode="auto">
          <a:xfrm>
            <a:off x="385763" y="2349500"/>
            <a:ext cx="1296987" cy="4032250"/>
            <a:chOff x="386011" y="2348880"/>
            <a:chExt cx="1296144" cy="4032448"/>
          </a:xfrm>
        </p:grpSpPr>
        <p:cxnSp>
          <p:nvCxnSpPr>
            <p:cNvPr id="18" name="直線接點 17"/>
            <p:cNvCxnSpPr/>
            <p:nvPr/>
          </p:nvCxnSpPr>
          <p:spPr>
            <a:xfrm flipV="1">
              <a:off x="1044395" y="2348880"/>
              <a:ext cx="0" cy="360381"/>
            </a:xfrm>
            <a:prstGeom prst="line">
              <a:avLst/>
            </a:prstGeom>
          </p:spPr>
          <p:style>
            <a:lnRef idx="2">
              <a:schemeClr val="accent6"/>
            </a:lnRef>
            <a:fillRef idx="0">
              <a:schemeClr val="accent6"/>
            </a:fillRef>
            <a:effectRef idx="1">
              <a:schemeClr val="accent6"/>
            </a:effectRef>
            <a:fontRef idx="minor">
              <a:schemeClr val="tx1"/>
            </a:fontRef>
          </p:style>
        </p:cxnSp>
        <p:sp>
          <p:nvSpPr>
            <p:cNvPr id="11" name="圓角矩形 10"/>
            <p:cNvSpPr/>
            <p:nvPr/>
          </p:nvSpPr>
          <p:spPr>
            <a:xfrm>
              <a:off x="386011" y="2636232"/>
              <a:ext cx="1296144" cy="3745096"/>
            </a:xfrm>
            <a:prstGeom prst="roundRect">
              <a:avLst/>
            </a:prstGeom>
          </p:spPr>
          <p:style>
            <a:lnRef idx="2">
              <a:schemeClr val="accent6"/>
            </a:lnRef>
            <a:fillRef idx="1">
              <a:schemeClr val="lt1"/>
            </a:fillRef>
            <a:effectRef idx="0">
              <a:schemeClr val="accent6"/>
            </a:effectRef>
            <a:fontRef idx="minor">
              <a:schemeClr val="dk1"/>
            </a:fontRef>
          </p:style>
          <p:txBody>
            <a:bodyPr/>
            <a:lstStyle/>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於</a:t>
              </a: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月，立法院通過我國簽署</a:t>
              </a:r>
              <a:r>
                <a:rPr lang="en-US" altLang="zh-TW" sz="1400" dirty="0">
                  <a:latin typeface="微軟正黑體" pitchFamily="34" charset="-120"/>
                  <a:ea typeface="微軟正黑體" pitchFamily="34" charset="-120"/>
                </a:rPr>
                <a:t>CEDAW</a:t>
              </a:r>
            </a:p>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於</a:t>
              </a: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月，總統頒布簽署加入書，並透過友邦向聯合國秘書長送存加入書，未完成存放程序</a:t>
              </a:r>
              <a:endParaRPr lang="en-US" altLang="zh-TW" sz="1400" dirty="0">
                <a:latin typeface="微軟正黑體" pitchFamily="34" charset="-120"/>
                <a:ea typeface="微軟正黑體" pitchFamily="34" charset="-120"/>
              </a:endParaRPr>
            </a:p>
            <a:p>
              <a:pPr algn="ctr" eaLnBrk="1" hangingPunct="1">
                <a:defRPr/>
              </a:pPr>
              <a:endParaRPr lang="zh-TW" altLang="en-US" sz="1600" dirty="0"/>
            </a:p>
          </p:txBody>
        </p:sp>
      </p:grpSp>
      <p:grpSp>
        <p:nvGrpSpPr>
          <p:cNvPr id="65543" name="群組 29"/>
          <p:cNvGrpSpPr>
            <a:grpSpLocks/>
          </p:cNvGrpSpPr>
          <p:nvPr/>
        </p:nvGrpSpPr>
        <p:grpSpPr bwMode="auto">
          <a:xfrm>
            <a:off x="1801813" y="2349500"/>
            <a:ext cx="1295400" cy="4032250"/>
            <a:chOff x="1801788" y="2348880"/>
            <a:chExt cx="1296144" cy="4032448"/>
          </a:xfrm>
        </p:grpSpPr>
        <p:cxnSp>
          <p:nvCxnSpPr>
            <p:cNvPr id="21" name="直線接點 20"/>
            <p:cNvCxnSpPr/>
            <p:nvPr/>
          </p:nvCxnSpPr>
          <p:spPr>
            <a:xfrm flipV="1">
              <a:off x="2411738" y="2348880"/>
              <a:ext cx="0" cy="360381"/>
            </a:xfrm>
            <a:prstGeom prst="line">
              <a:avLst/>
            </a:prstGeom>
          </p:spPr>
          <p:style>
            <a:lnRef idx="2">
              <a:schemeClr val="accent6"/>
            </a:lnRef>
            <a:fillRef idx="0">
              <a:schemeClr val="accent6"/>
            </a:fillRef>
            <a:effectRef idx="1">
              <a:schemeClr val="accent6"/>
            </a:effectRef>
            <a:fontRef idx="minor">
              <a:schemeClr val="tx1"/>
            </a:fontRef>
          </p:style>
        </p:cxnSp>
        <p:sp>
          <p:nvSpPr>
            <p:cNvPr id="12" name="圓角矩形 11"/>
            <p:cNvSpPr/>
            <p:nvPr/>
          </p:nvSpPr>
          <p:spPr>
            <a:xfrm>
              <a:off x="1801788" y="2636232"/>
              <a:ext cx="1296144" cy="3745096"/>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lstStyle/>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立法院通過</a:t>
              </a:r>
              <a:r>
                <a:rPr lang="zh-TW" altLang="en-US" sz="1400" b="1" dirty="0">
                  <a:solidFill>
                    <a:srgbClr val="FF6699"/>
                  </a:solidFill>
                  <a:latin typeface="微軟正黑體" pitchFamily="34" charset="-120"/>
                  <a:ea typeface="微軟正黑體" pitchFamily="34" charset="-120"/>
                </a:rPr>
                <a:t>「消除對婦女一切形式歧視公約施行法」</a:t>
              </a:r>
              <a:endParaRPr lang="zh-TW" altLang="en-US" sz="1400" dirty="0">
                <a:latin typeface="微軟正黑體" pitchFamily="34" charset="-120"/>
                <a:ea typeface="微軟正黑體" pitchFamily="34" charset="-120"/>
              </a:endParaRPr>
            </a:p>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總統</a:t>
              </a:r>
              <a:r>
                <a:rPr lang="en-US" altLang="zh-TW" sz="1400" dirty="0">
                  <a:latin typeface="微軟正黑體" pitchFamily="34" charset="-120"/>
                  <a:ea typeface="微軟正黑體" pitchFamily="34" charset="-120"/>
                </a:rPr>
                <a:t>6</a:t>
              </a:r>
              <a:r>
                <a:rPr lang="zh-TW" altLang="en-US" sz="1400" dirty="0">
                  <a:latin typeface="微軟正黑體" pitchFamily="34" charset="-120"/>
                  <a:ea typeface="微軟正黑體" pitchFamily="34" charset="-120"/>
                </a:rPr>
                <a:t>月</a:t>
              </a:r>
              <a:r>
                <a:rPr lang="en-US" altLang="zh-TW" sz="1400" dirty="0">
                  <a:latin typeface="微軟正黑體" pitchFamily="34" charset="-120"/>
                  <a:ea typeface="微軟正黑體" pitchFamily="34" charset="-120"/>
                </a:rPr>
                <a:t>8</a:t>
              </a:r>
              <a:r>
                <a:rPr lang="zh-TW" altLang="en-US" sz="1400" dirty="0">
                  <a:latin typeface="微軟正黑體" pitchFamily="34" charset="-120"/>
                  <a:ea typeface="微軟正黑體" pitchFamily="34" charset="-120"/>
                </a:rPr>
                <a:t>日公布，自</a:t>
              </a:r>
              <a:r>
                <a:rPr lang="en-US" altLang="zh-TW" sz="1400" dirty="0">
                  <a:latin typeface="微軟正黑體" pitchFamily="34" charset="-120"/>
                  <a:ea typeface="微軟正黑體" pitchFamily="34" charset="-120"/>
                </a:rPr>
                <a:t>2012</a:t>
              </a:r>
              <a:r>
                <a:rPr lang="zh-TW" altLang="en-US" sz="1400" dirty="0">
                  <a:latin typeface="微軟正黑體" pitchFamily="34" charset="-120"/>
                  <a:ea typeface="微軟正黑體" pitchFamily="34" charset="-120"/>
                </a:rPr>
                <a:t>年</a:t>
              </a: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月</a:t>
              </a:r>
              <a:r>
                <a:rPr lang="en-US" altLang="zh-TW" sz="1400" dirty="0">
                  <a:latin typeface="微軟正黑體" pitchFamily="34" charset="-120"/>
                  <a:ea typeface="微軟正黑體" pitchFamily="34" charset="-120"/>
                </a:rPr>
                <a:t>1</a:t>
              </a:r>
              <a:r>
                <a:rPr lang="zh-TW" altLang="en-US" sz="1400" dirty="0">
                  <a:latin typeface="微軟正黑體" pitchFamily="34" charset="-120"/>
                  <a:ea typeface="微軟正黑體" pitchFamily="34" charset="-120"/>
                </a:rPr>
                <a:t>日起施行</a:t>
              </a:r>
              <a:endParaRPr lang="zh-TW" altLang="en-US" sz="1600" dirty="0"/>
            </a:p>
          </p:txBody>
        </p:sp>
      </p:grpSp>
      <p:grpSp>
        <p:nvGrpSpPr>
          <p:cNvPr id="65544" name="群組 28"/>
          <p:cNvGrpSpPr>
            <a:grpSpLocks/>
          </p:cNvGrpSpPr>
          <p:nvPr/>
        </p:nvGrpSpPr>
        <p:grpSpPr bwMode="auto">
          <a:xfrm>
            <a:off x="3194050" y="2349500"/>
            <a:ext cx="1296988" cy="4032250"/>
            <a:chOff x="3194323" y="2348880"/>
            <a:chExt cx="1296144" cy="4032448"/>
          </a:xfrm>
        </p:grpSpPr>
        <p:cxnSp>
          <p:nvCxnSpPr>
            <p:cNvPr id="22" name="直線接點 21"/>
            <p:cNvCxnSpPr/>
            <p:nvPr/>
          </p:nvCxnSpPr>
          <p:spPr>
            <a:xfrm flipV="1">
              <a:off x="3852707" y="2348880"/>
              <a:ext cx="0" cy="360381"/>
            </a:xfrm>
            <a:prstGeom prst="line">
              <a:avLst/>
            </a:prstGeom>
            <a:ln>
              <a:solidFill>
                <a:schemeClr val="accent3"/>
              </a:solidFill>
            </a:ln>
          </p:spPr>
          <p:style>
            <a:lnRef idx="2">
              <a:schemeClr val="accent6"/>
            </a:lnRef>
            <a:fillRef idx="0">
              <a:schemeClr val="accent6"/>
            </a:fillRef>
            <a:effectRef idx="1">
              <a:schemeClr val="accent6"/>
            </a:effectRef>
            <a:fontRef idx="minor">
              <a:schemeClr val="tx1"/>
            </a:fontRef>
          </p:style>
        </p:cxnSp>
        <p:sp>
          <p:nvSpPr>
            <p:cNvPr id="13" name="圓角矩形 12"/>
            <p:cNvSpPr/>
            <p:nvPr/>
          </p:nvSpPr>
          <p:spPr>
            <a:xfrm>
              <a:off x="3194323" y="2636232"/>
              <a:ext cx="1296144" cy="3745096"/>
            </a:xfrm>
            <a:prstGeom prst="round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a:lstStyle/>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函頒「性別平等大步走</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落實</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消除對婦女一切形式歧視公約</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計畫」 </a:t>
              </a:r>
              <a:endParaRPr lang="en-US" altLang="zh-TW" sz="1400" dirty="0">
                <a:latin typeface="微軟正黑體" pitchFamily="34" charset="-120"/>
                <a:ea typeface="微軟正黑體" pitchFamily="34" charset="-120"/>
              </a:endParaRPr>
            </a:p>
            <a:p>
              <a:pPr marL="179388" indent="-179388" algn="just" eaLnBrk="1" hangingPunct="1">
                <a:buFont typeface="Arial" charset="0"/>
                <a:buChar char="•"/>
                <a:defRPr/>
              </a:pPr>
              <a:r>
                <a:rPr lang="zh-TW" altLang="en-US" sz="1400" dirty="0">
                  <a:solidFill>
                    <a:srgbClr val="000000"/>
                  </a:solidFill>
                  <a:latin typeface="微軟正黑體" pitchFamily="34" charset="-120"/>
                  <a:ea typeface="微軟正黑體" pitchFamily="34" charset="-120"/>
                </a:rPr>
                <a:t>檢視各級政府機關主管之法律、法規命令及行政措施</a:t>
              </a:r>
              <a:endParaRPr lang="en-US" altLang="zh-TW" sz="1400" dirty="0">
                <a:solidFill>
                  <a:srgbClr val="000000"/>
                </a:solidFill>
                <a:latin typeface="微軟正黑體" pitchFamily="34" charset="-120"/>
                <a:ea typeface="微軟正黑體" pitchFamily="34" charset="-120"/>
              </a:endParaRPr>
            </a:p>
            <a:p>
              <a:pPr marL="179388" indent="-179388" algn="just" eaLnBrk="1" hangingPunct="1">
                <a:buFont typeface="Arial" charset="0"/>
                <a:buChar char="•"/>
                <a:defRPr/>
              </a:pPr>
              <a:r>
                <a:rPr lang="zh-TW" altLang="en-US" sz="1400" dirty="0">
                  <a:solidFill>
                    <a:srgbClr val="000000"/>
                  </a:solidFill>
                  <a:latin typeface="微軟正黑體" pitchFamily="34" charset="-120"/>
                  <a:ea typeface="微軟正黑體" pitchFamily="34" charset="-120"/>
                </a:rPr>
                <a:t>撰寫第</a:t>
              </a:r>
              <a:r>
                <a:rPr lang="en-US" altLang="zh-TW" sz="1400" dirty="0">
                  <a:solidFill>
                    <a:srgbClr val="000000"/>
                  </a:solidFill>
                  <a:latin typeface="微軟正黑體" pitchFamily="34" charset="-120"/>
                  <a:ea typeface="微軟正黑體" pitchFamily="34" charset="-120"/>
                </a:rPr>
                <a:t>2</a:t>
              </a:r>
              <a:r>
                <a:rPr lang="zh-TW" altLang="en-US" sz="1400" dirty="0">
                  <a:solidFill>
                    <a:srgbClr val="000000"/>
                  </a:solidFill>
                  <a:latin typeface="微軟正黑體" pitchFamily="34" charset="-120"/>
                  <a:ea typeface="微軟正黑體" pitchFamily="34" charset="-120"/>
                </a:rPr>
                <a:t>次國家報告</a:t>
              </a:r>
            </a:p>
          </p:txBody>
        </p:sp>
      </p:grpSp>
      <p:grpSp>
        <p:nvGrpSpPr>
          <p:cNvPr id="65545" name="群組 27"/>
          <p:cNvGrpSpPr>
            <a:grpSpLocks/>
          </p:cNvGrpSpPr>
          <p:nvPr/>
        </p:nvGrpSpPr>
        <p:grpSpPr bwMode="auto">
          <a:xfrm>
            <a:off x="4581525" y="2349500"/>
            <a:ext cx="1295400" cy="4032250"/>
            <a:chOff x="4581525" y="2348880"/>
            <a:chExt cx="1296144" cy="4032448"/>
          </a:xfrm>
        </p:grpSpPr>
        <p:cxnSp>
          <p:nvCxnSpPr>
            <p:cNvPr id="23" name="直線接點 22"/>
            <p:cNvCxnSpPr/>
            <p:nvPr/>
          </p:nvCxnSpPr>
          <p:spPr>
            <a:xfrm flipV="1">
              <a:off x="5220067" y="2348880"/>
              <a:ext cx="0" cy="360381"/>
            </a:xfrm>
            <a:prstGeom prst="line">
              <a:avLst/>
            </a:prstGeom>
            <a:ln>
              <a:solidFill>
                <a:schemeClr val="accent5"/>
              </a:solidFill>
            </a:ln>
          </p:spPr>
          <p:style>
            <a:lnRef idx="2">
              <a:schemeClr val="accent6"/>
            </a:lnRef>
            <a:fillRef idx="0">
              <a:schemeClr val="accent6"/>
            </a:fillRef>
            <a:effectRef idx="1">
              <a:schemeClr val="accent6"/>
            </a:effectRef>
            <a:fontRef idx="minor">
              <a:schemeClr val="tx1"/>
            </a:fontRef>
          </p:style>
        </p:cxnSp>
        <p:sp>
          <p:nvSpPr>
            <p:cNvPr id="14" name="圓角矩形 13"/>
            <p:cNvSpPr/>
            <p:nvPr/>
          </p:nvSpPr>
          <p:spPr>
            <a:xfrm>
              <a:off x="4581525" y="2636232"/>
              <a:ext cx="1296144" cy="3745096"/>
            </a:xfrm>
            <a:prstGeom prst="round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a:lstStyle/>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辦理第</a:t>
              </a:r>
              <a:r>
                <a:rPr lang="en-US" altLang="zh-TW" sz="1400" dirty="0">
                  <a:latin typeface="微軟正黑體" pitchFamily="34" charset="-120"/>
                  <a:ea typeface="微軟正黑體" pitchFamily="34" charset="-120"/>
                </a:rPr>
                <a:t>2</a:t>
              </a:r>
              <a:r>
                <a:rPr lang="zh-TW" altLang="en-US" sz="1400" dirty="0">
                  <a:latin typeface="微軟正黑體" pitchFamily="34" charset="-120"/>
                  <a:ea typeface="微軟正黑體" pitchFamily="34" charset="-120"/>
                </a:rPr>
                <a:t>次國家報告國外專家審查暨發表會</a:t>
              </a:r>
            </a:p>
            <a:p>
              <a:pPr marL="180000" indent="-180000" algn="just" eaLnBrk="1" hangingPunct="1">
                <a:buFont typeface="Arial" pitchFamily="34" charset="0"/>
                <a:buChar char="•"/>
                <a:defRPr/>
              </a:pPr>
              <a:r>
                <a:rPr lang="zh-TW" altLang="en-US" sz="1400" dirty="0">
                  <a:latin typeface="微軟正黑體" pitchFamily="34" charset="-120"/>
                  <a:ea typeface="微軟正黑體" pitchFamily="34" charset="-120"/>
                </a:rPr>
                <a:t>召開</a:t>
              </a:r>
              <a:r>
                <a:rPr lang="en-US" altLang="zh-TW" sz="1400" dirty="0">
                  <a:latin typeface="微軟正黑體" pitchFamily="34" charset="-120"/>
                  <a:ea typeface="微軟正黑體" pitchFamily="34" charset="-120"/>
                </a:rPr>
                <a:t>24</a:t>
              </a:r>
              <a:r>
                <a:rPr lang="zh-TW" altLang="en-US" sz="1400" dirty="0">
                  <a:latin typeface="微軟正黑體" pitchFamily="34" charset="-120"/>
                  <a:ea typeface="微軟正黑體" pitchFamily="34" charset="-120"/>
                </a:rPr>
                <a:t>場次「審查各機關對</a:t>
              </a:r>
              <a:r>
                <a:rPr lang="en-US" altLang="zh-TW" sz="1400" dirty="0">
                  <a:latin typeface="微軟正黑體" pitchFamily="34" charset="-120"/>
                  <a:ea typeface="微軟正黑體" pitchFamily="34" charset="-120"/>
                </a:rPr>
                <a:t>CEDAW</a:t>
              </a:r>
              <a:r>
                <a:rPr lang="zh-TW" altLang="en-US" sz="1400" dirty="0">
                  <a:latin typeface="微軟正黑體" pitchFamily="34" charset="-120"/>
                  <a:ea typeface="微軟正黑體" pitchFamily="34" charset="-120"/>
                </a:rPr>
                <a:t>總結意見初步回應會議」</a:t>
              </a:r>
            </a:p>
          </p:txBody>
        </p:sp>
      </p:grpSp>
      <p:grpSp>
        <p:nvGrpSpPr>
          <p:cNvPr id="65546" name="群組 26"/>
          <p:cNvGrpSpPr>
            <a:grpSpLocks/>
          </p:cNvGrpSpPr>
          <p:nvPr/>
        </p:nvGrpSpPr>
        <p:grpSpPr bwMode="auto">
          <a:xfrm>
            <a:off x="5940425" y="2349500"/>
            <a:ext cx="1295400" cy="4032250"/>
            <a:chOff x="5949677" y="2348880"/>
            <a:chExt cx="1296144" cy="4032448"/>
          </a:xfrm>
        </p:grpSpPr>
        <p:cxnSp>
          <p:nvCxnSpPr>
            <p:cNvPr id="24" name="直線接點 23"/>
            <p:cNvCxnSpPr/>
            <p:nvPr/>
          </p:nvCxnSpPr>
          <p:spPr>
            <a:xfrm flipV="1">
              <a:off x="6588219" y="2348880"/>
              <a:ext cx="0" cy="360381"/>
            </a:xfrm>
            <a:prstGeom prst="line">
              <a:avLst/>
            </a:prstGeom>
            <a:ln>
              <a:solidFill>
                <a:schemeClr val="accent1"/>
              </a:solidFill>
            </a:ln>
          </p:spPr>
          <p:style>
            <a:lnRef idx="2">
              <a:schemeClr val="accent6"/>
            </a:lnRef>
            <a:fillRef idx="0">
              <a:schemeClr val="accent6"/>
            </a:fillRef>
            <a:effectRef idx="1">
              <a:schemeClr val="accent6"/>
            </a:effectRef>
            <a:fontRef idx="minor">
              <a:schemeClr val="tx1"/>
            </a:fontRef>
          </p:style>
        </p:cxnSp>
        <p:sp>
          <p:nvSpPr>
            <p:cNvPr id="15" name="圓角矩形 14"/>
            <p:cNvSpPr/>
            <p:nvPr/>
          </p:nvSpPr>
          <p:spPr>
            <a:xfrm>
              <a:off x="5949677" y="2636232"/>
              <a:ext cx="1296144" cy="3745096"/>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lstStyle/>
            <a:p>
              <a:pPr marL="179388" indent="-179388" algn="just" eaLnBrk="1" hangingPunct="1">
                <a:buFont typeface="Arial" charset="0"/>
                <a:buChar char="•"/>
                <a:defRPr/>
              </a:pPr>
              <a:r>
                <a:rPr lang="zh-TW" altLang="en-US" sz="1400" dirty="0">
                  <a:solidFill>
                    <a:srgbClr val="000000"/>
                  </a:solidFill>
                  <a:latin typeface="微軟正黑體" pitchFamily="34" charset="-120"/>
                  <a:ea typeface="微軟正黑體" pitchFamily="34" charset="-120"/>
                </a:rPr>
                <a:t>函頒「</a:t>
              </a:r>
              <a:r>
                <a:rPr lang="en-US" altLang="zh-TW" sz="1400" dirty="0">
                  <a:solidFill>
                    <a:srgbClr val="000000"/>
                  </a:solidFill>
                  <a:latin typeface="微軟正黑體" pitchFamily="34" charset="-120"/>
                  <a:ea typeface="微軟正黑體" pitchFamily="34" charset="-120"/>
                </a:rPr>
                <a:t>『</a:t>
              </a:r>
              <a:r>
                <a:rPr lang="zh-TW" altLang="en-US" sz="1400" dirty="0">
                  <a:solidFill>
                    <a:srgbClr val="000000"/>
                  </a:solidFill>
                  <a:latin typeface="微軟正黑體" pitchFamily="34" charset="-120"/>
                  <a:ea typeface="微軟正黑體" pitchFamily="34" charset="-120"/>
                </a:rPr>
                <a:t>消除對婦女一切形式歧視公約</a:t>
              </a:r>
              <a:r>
                <a:rPr lang="en-US" altLang="zh-TW" sz="1400" dirty="0">
                  <a:solidFill>
                    <a:srgbClr val="000000"/>
                  </a:solidFill>
                  <a:latin typeface="微軟正黑體" pitchFamily="34" charset="-120"/>
                  <a:ea typeface="微軟正黑體" pitchFamily="34" charset="-120"/>
                </a:rPr>
                <a:t>(CEDAW)』</a:t>
              </a:r>
              <a:r>
                <a:rPr lang="zh-TW" altLang="en-US" sz="1400" dirty="0">
                  <a:solidFill>
                    <a:srgbClr val="000000"/>
                  </a:solidFill>
                  <a:latin typeface="微軟正黑體" pitchFamily="34" charset="-120"/>
                  <a:ea typeface="微軟正黑體" pitchFamily="34" charset="-120"/>
                </a:rPr>
                <a:t>」教育訓練及成效評核實施計畫」</a:t>
              </a:r>
            </a:p>
          </p:txBody>
        </p:sp>
      </p:grpSp>
      <p:sp>
        <p:nvSpPr>
          <p:cNvPr id="65547" name="AutoShape 30">
            <a:hlinkClick r:id="rId2" action="ppaction://hlinksldjump" highlightClick="1"/>
          </p:cNvPr>
          <p:cNvSpPr>
            <a:spLocks noChangeArrowheads="1"/>
          </p:cNvSpPr>
          <p:nvPr/>
        </p:nvSpPr>
        <p:spPr bwMode="auto">
          <a:xfrm>
            <a:off x="8172450" y="6453188"/>
            <a:ext cx="431800" cy="360362"/>
          </a:xfrm>
          <a:prstGeom prst="actionButtonReturn">
            <a:avLst/>
          </a:prstGeom>
          <a:solidFill>
            <a:srgbClr val="FFD9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p:cNvSpPr>
            <a:spLocks noGrp="1"/>
          </p:cNvSpPr>
          <p:nvPr>
            <p:ph type="title"/>
          </p:nvPr>
        </p:nvSpPr>
        <p:spPr>
          <a:xfrm>
            <a:off x="457200" y="260350"/>
            <a:ext cx="8229600" cy="1143000"/>
          </a:xfrm>
        </p:spPr>
        <p:txBody>
          <a:bodyPr/>
          <a:lstStyle/>
          <a:p>
            <a:r>
              <a:rPr lang="zh-TW" altLang="en-US" smtClean="0"/>
              <a:t>二、</a:t>
            </a:r>
            <a:r>
              <a:rPr lang="en-US" altLang="zh-TW" smtClean="0"/>
              <a:t>CEDAW</a:t>
            </a:r>
            <a:r>
              <a:rPr lang="zh-TW" altLang="en-US" smtClean="0"/>
              <a:t>施行法重要條文</a:t>
            </a:r>
          </a:p>
        </p:txBody>
      </p:sp>
      <p:sp>
        <p:nvSpPr>
          <p:cNvPr id="66563"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B89D5AA7-3F86-4D1B-8627-D80AD110A64A}"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45</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aphicFrame>
        <p:nvGraphicFramePr>
          <p:cNvPr id="29" name="內容版面配置區 4"/>
          <p:cNvGraphicFramePr>
            <a:graphicFrameLocks/>
          </p:cNvGraphicFramePr>
          <p:nvPr/>
        </p:nvGraphicFramePr>
        <p:xfrm>
          <a:off x="457200" y="1484313"/>
          <a:ext cx="8291513" cy="4897436"/>
        </p:xfrm>
        <a:graphic>
          <a:graphicData uri="http://schemas.openxmlformats.org/drawingml/2006/table">
            <a:tbl>
              <a:tblPr firstRow="1" bandRow="1">
                <a:tableStyleId>{10A1B5D5-9B99-4C35-A422-299274C87663}</a:tableStyleId>
              </a:tblPr>
              <a:tblGrid>
                <a:gridCol w="946476">
                  <a:extLst>
                    <a:ext uri="{9D8B030D-6E8A-4147-A177-3AD203B41FA5}">
                      <a16:colId xmlns:a16="http://schemas.microsoft.com/office/drawing/2014/main" val="20000"/>
                    </a:ext>
                  </a:extLst>
                </a:gridCol>
                <a:gridCol w="7345037">
                  <a:extLst>
                    <a:ext uri="{9D8B030D-6E8A-4147-A177-3AD203B41FA5}">
                      <a16:colId xmlns:a16="http://schemas.microsoft.com/office/drawing/2014/main" val="20001"/>
                    </a:ext>
                  </a:extLst>
                </a:gridCol>
              </a:tblGrid>
              <a:tr h="408444">
                <a:tc>
                  <a:txBody>
                    <a:bodyPr/>
                    <a:lstStyle/>
                    <a:p>
                      <a:pPr algn="ctr">
                        <a:lnSpc>
                          <a:spcPct val="130000"/>
                        </a:lnSpc>
                      </a:pPr>
                      <a:r>
                        <a:rPr lang="zh-TW" altLang="en-US" sz="1600" dirty="0" smtClean="0">
                          <a:latin typeface="微軟正黑體" pitchFamily="34" charset="-120"/>
                          <a:ea typeface="微軟正黑體" pitchFamily="34" charset="-120"/>
                        </a:rPr>
                        <a:t>條文</a:t>
                      </a:r>
                      <a:endParaRPr lang="zh-TW" altLang="en-US" sz="1600" b="0" dirty="0">
                        <a:latin typeface="微軟正黑體" pitchFamily="34" charset="-120"/>
                        <a:ea typeface="微軟正黑體" pitchFamily="34" charset="-120"/>
                      </a:endParaRPr>
                    </a:p>
                  </a:txBody>
                  <a:tcPr marL="91443" marR="91443" marT="45721" marB="45721"/>
                </a:tc>
                <a:tc>
                  <a:txBody>
                    <a:bodyPr/>
                    <a:lstStyle/>
                    <a:p>
                      <a:pPr algn="ctr">
                        <a:lnSpc>
                          <a:spcPct val="130000"/>
                        </a:lnSpc>
                      </a:pPr>
                      <a:r>
                        <a:rPr lang="zh-TW" altLang="en-US" sz="1600" dirty="0" smtClean="0">
                          <a:latin typeface="微軟正黑體" pitchFamily="34" charset="-120"/>
                          <a:ea typeface="微軟正黑體" pitchFamily="34" charset="-120"/>
                        </a:rPr>
                        <a:t>內容</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0"/>
                  </a:ext>
                </a:extLst>
              </a:tr>
              <a:tr h="488788">
                <a:tc>
                  <a:txBody>
                    <a:bodyPr/>
                    <a:lstStyle/>
                    <a:p>
                      <a:pPr algn="ctr">
                        <a:lnSpc>
                          <a:spcPct val="130000"/>
                        </a:lnSpc>
                      </a:pPr>
                      <a:r>
                        <a:rPr lang="zh-TW" altLang="en-US" sz="1600" dirty="0" smtClean="0">
                          <a:latin typeface="微軟正黑體" pitchFamily="34" charset="-120"/>
                          <a:ea typeface="微軟正黑體" pitchFamily="34" charset="-120"/>
                        </a:rPr>
                        <a:t>第</a:t>
                      </a:r>
                      <a:r>
                        <a:rPr lang="en-US" altLang="zh-TW" sz="1600" dirty="0" smtClean="0">
                          <a:latin typeface="微軟正黑體" pitchFamily="34" charset="-120"/>
                          <a:ea typeface="微軟正黑體" pitchFamily="34" charset="-120"/>
                        </a:rPr>
                        <a:t>2</a:t>
                      </a:r>
                      <a:r>
                        <a:rPr lang="zh-TW" altLang="en-US" sz="1600" dirty="0" smtClean="0">
                          <a:latin typeface="微軟正黑體" pitchFamily="34" charset="-120"/>
                          <a:ea typeface="微軟正黑體" pitchFamily="34" charset="-120"/>
                        </a:rPr>
                        <a:t>條</a:t>
                      </a:r>
                      <a:endParaRPr lang="zh-TW" altLang="en-US" sz="1600" b="0" dirty="0">
                        <a:latin typeface="微軟正黑體" pitchFamily="34" charset="-120"/>
                        <a:ea typeface="微軟正黑體" pitchFamily="34" charset="-120"/>
                      </a:endParaRPr>
                    </a:p>
                  </a:txBody>
                  <a:tcPr marL="91443" marR="91443" marT="45721" marB="45721"/>
                </a:tc>
                <a:tc>
                  <a:txBody>
                    <a:bodyPr/>
                    <a:lstStyle/>
                    <a:p>
                      <a:pPr>
                        <a:lnSpc>
                          <a:spcPct val="130000"/>
                        </a:lnSpc>
                      </a:pPr>
                      <a:r>
                        <a:rPr lang="zh-TW" altLang="en-US" sz="1600" dirty="0" smtClean="0">
                          <a:latin typeface="微軟正黑體" pitchFamily="34" charset="-120"/>
                          <a:ea typeface="微軟正黑體" pitchFamily="34" charset="-120"/>
                        </a:rPr>
                        <a:t>公約所揭示保障性別人權及促進性別平等之規定，具有國內法律之效力。</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1"/>
                  </a:ext>
                </a:extLst>
              </a:tr>
              <a:tr h="792111">
                <a:tc>
                  <a:txBody>
                    <a:bodyPr/>
                    <a:lstStyle/>
                    <a:p>
                      <a:pPr algn="ctr">
                        <a:lnSpc>
                          <a:spcPct val="130000"/>
                        </a:lnSpc>
                      </a:pPr>
                      <a:r>
                        <a:rPr lang="zh-TW" altLang="en-US" sz="1600" dirty="0" smtClean="0">
                          <a:latin typeface="微軟正黑體" pitchFamily="34" charset="-120"/>
                          <a:ea typeface="微軟正黑體" pitchFamily="34" charset="-120"/>
                        </a:rPr>
                        <a:t>第</a:t>
                      </a:r>
                      <a:r>
                        <a:rPr lang="en-US" altLang="zh-TW" sz="1600" dirty="0" smtClean="0">
                          <a:latin typeface="微軟正黑體" pitchFamily="34" charset="-120"/>
                          <a:ea typeface="微軟正黑體" pitchFamily="34" charset="-120"/>
                        </a:rPr>
                        <a:t>3</a:t>
                      </a:r>
                      <a:r>
                        <a:rPr lang="zh-TW" altLang="en-US" sz="1600" dirty="0" smtClean="0">
                          <a:latin typeface="微軟正黑體" pitchFamily="34" charset="-120"/>
                          <a:ea typeface="微軟正黑體" pitchFamily="34" charset="-120"/>
                        </a:rPr>
                        <a:t>條</a:t>
                      </a:r>
                      <a:endParaRPr lang="zh-TW" altLang="en-US" sz="1600" b="0" dirty="0">
                        <a:latin typeface="微軟正黑體" pitchFamily="34" charset="-120"/>
                        <a:ea typeface="微軟正黑體" pitchFamily="34" charset="-120"/>
                      </a:endParaRPr>
                    </a:p>
                  </a:txBody>
                  <a:tcPr marL="91443" marR="91443" marT="45721" marB="45721"/>
                </a:tc>
                <a:tc>
                  <a:txBody>
                    <a:bodyPr/>
                    <a:lstStyle/>
                    <a:p>
                      <a:pPr>
                        <a:lnSpc>
                          <a:spcPct val="130000"/>
                        </a:lnSpc>
                      </a:pPr>
                      <a:r>
                        <a:rPr lang="zh-TW" altLang="en-US" sz="1600" kern="1200" baseline="0" dirty="0" smtClean="0">
                          <a:latin typeface="微軟正黑體" pitchFamily="34" charset="-120"/>
                          <a:ea typeface="微軟正黑體" pitchFamily="34" charset="-120"/>
                        </a:rPr>
                        <a:t>適用公約規定之法規及行政措施，應參照公約意旨及聯合國消除對婦女歧視委員會對公約之解釋。 </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2"/>
                  </a:ext>
                </a:extLst>
              </a:tr>
              <a:tr h="725445">
                <a:tc>
                  <a:txBody>
                    <a:bodyPr/>
                    <a:lstStyle/>
                    <a:p>
                      <a:pPr algn="ctr">
                        <a:lnSpc>
                          <a:spcPct val="130000"/>
                        </a:lnSpc>
                      </a:pPr>
                      <a:r>
                        <a:rPr lang="zh-TW" altLang="en-US" sz="1600" dirty="0" smtClean="0">
                          <a:latin typeface="微軟正黑體" pitchFamily="34" charset="-120"/>
                          <a:ea typeface="微軟正黑體" pitchFamily="34" charset="-120"/>
                        </a:rPr>
                        <a:t>第</a:t>
                      </a:r>
                      <a:r>
                        <a:rPr lang="en-US" altLang="zh-TW" sz="1600" dirty="0" smtClean="0">
                          <a:latin typeface="微軟正黑體" pitchFamily="34" charset="-120"/>
                          <a:ea typeface="微軟正黑體" pitchFamily="34" charset="-120"/>
                        </a:rPr>
                        <a:t>4</a:t>
                      </a:r>
                      <a:r>
                        <a:rPr lang="zh-TW" altLang="en-US" sz="1600" dirty="0" smtClean="0">
                          <a:latin typeface="微軟正黑體" pitchFamily="34" charset="-120"/>
                          <a:ea typeface="微軟正黑體" pitchFamily="34" charset="-120"/>
                        </a:rPr>
                        <a:t>條</a:t>
                      </a:r>
                      <a:endParaRPr lang="zh-TW" altLang="en-US" sz="1600" b="0" dirty="0">
                        <a:latin typeface="微軟正黑體" pitchFamily="34" charset="-120"/>
                        <a:ea typeface="微軟正黑體" pitchFamily="34" charset="-120"/>
                      </a:endParaRPr>
                    </a:p>
                  </a:txBody>
                  <a:tcPr marL="91443" marR="91443" marT="45721" marB="45721"/>
                </a:tc>
                <a:tc>
                  <a:txBody>
                    <a:bodyPr/>
                    <a:lstStyle/>
                    <a:p>
                      <a:pPr>
                        <a:lnSpc>
                          <a:spcPct val="130000"/>
                        </a:lnSpc>
                      </a:pPr>
                      <a:r>
                        <a:rPr lang="zh-TW" altLang="en-US" sz="1600" kern="1200" baseline="0" dirty="0" smtClean="0">
                          <a:latin typeface="微軟正黑體" pitchFamily="34" charset="-120"/>
                          <a:ea typeface="微軟正黑體" pitchFamily="34" charset="-120"/>
                        </a:rPr>
                        <a:t>各級政府機關行使職權，應符合公約有關性別人權保障之規定，消除性別歧視，並積極促進性別平等之實現。 </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3"/>
                  </a:ext>
                </a:extLst>
              </a:tr>
              <a:tr h="1440202">
                <a:tc>
                  <a:txBody>
                    <a:bodyPr/>
                    <a:lstStyle/>
                    <a:p>
                      <a:pPr algn="ctr">
                        <a:lnSpc>
                          <a:spcPct val="130000"/>
                        </a:lnSpc>
                      </a:pPr>
                      <a:r>
                        <a:rPr lang="zh-TW" altLang="en-US" sz="1600" dirty="0" smtClean="0">
                          <a:latin typeface="微軟正黑體" pitchFamily="34" charset="-120"/>
                          <a:ea typeface="微軟正黑體" pitchFamily="34" charset="-120"/>
                        </a:rPr>
                        <a:t>第</a:t>
                      </a:r>
                      <a:r>
                        <a:rPr lang="en-US" altLang="zh-TW" sz="1600" dirty="0" smtClean="0">
                          <a:latin typeface="微軟正黑體" pitchFamily="34" charset="-120"/>
                          <a:ea typeface="微軟正黑體" pitchFamily="34" charset="-120"/>
                        </a:rPr>
                        <a:t>5</a:t>
                      </a:r>
                      <a:r>
                        <a:rPr lang="zh-TW" altLang="en-US" sz="1600" dirty="0" smtClean="0">
                          <a:latin typeface="微軟正黑體" pitchFamily="34" charset="-120"/>
                          <a:ea typeface="微軟正黑體" pitchFamily="34" charset="-120"/>
                        </a:rPr>
                        <a:t>條</a:t>
                      </a:r>
                      <a:endParaRPr lang="zh-TW" altLang="en-US" sz="1600" b="0" dirty="0">
                        <a:latin typeface="微軟正黑體" pitchFamily="34" charset="-120"/>
                        <a:ea typeface="微軟正黑體" pitchFamily="34" charset="-120"/>
                      </a:endParaRPr>
                    </a:p>
                  </a:txBody>
                  <a:tcPr marL="91443" marR="91443" marT="45721" marB="45721"/>
                </a:tc>
                <a:tc>
                  <a:txBody>
                    <a:bodyPr/>
                    <a:lstStyle/>
                    <a:p>
                      <a:pPr>
                        <a:lnSpc>
                          <a:spcPct val="130000"/>
                        </a:lnSpc>
                      </a:pPr>
                      <a:r>
                        <a:rPr lang="zh-TW" altLang="en-US" sz="1600" kern="1200" baseline="0" dirty="0" smtClean="0">
                          <a:latin typeface="微軟正黑體" pitchFamily="34" charset="-120"/>
                          <a:ea typeface="微軟正黑體" pitchFamily="34" charset="-120"/>
                        </a:rPr>
                        <a:t>各級政府機關應確實依現行法規規定之業務職掌，負責籌劃、推動及執行公約規定事項，並實施考核；其涉及不同機關業務職掌者，相互間應協調連繫辦理。 </a:t>
                      </a:r>
                      <a:endParaRPr lang="en-US" altLang="zh-TW" sz="1600" kern="1200" baseline="0" dirty="0" smtClean="0">
                        <a:latin typeface="微軟正黑體" pitchFamily="34" charset="-120"/>
                        <a:ea typeface="微軟正黑體" pitchFamily="34" charset="-120"/>
                      </a:endParaRPr>
                    </a:p>
                    <a:p>
                      <a:pPr>
                        <a:lnSpc>
                          <a:spcPct val="130000"/>
                        </a:lnSpc>
                      </a:pPr>
                      <a:r>
                        <a:rPr lang="zh-TW" altLang="en-US" sz="1600" kern="1200" baseline="0" dirty="0" smtClean="0">
                          <a:latin typeface="微軟正黑體" pitchFamily="34" charset="-120"/>
                          <a:ea typeface="微軟正黑體" pitchFamily="34" charset="-120"/>
                        </a:rPr>
                        <a:t>政府應與各國政府、國內外非政府組織及人權機構共同合作，以保護及促進公約所保障各項性別人權之實現。 </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4"/>
                  </a:ext>
                </a:extLst>
              </a:tr>
              <a:tr h="1042446">
                <a:tc>
                  <a:txBody>
                    <a:bodyPr/>
                    <a:lstStyle/>
                    <a:p>
                      <a:pPr algn="ctr">
                        <a:lnSpc>
                          <a:spcPct val="130000"/>
                        </a:lnSpc>
                      </a:pPr>
                      <a:r>
                        <a:rPr lang="zh-TW" altLang="en-US" sz="1600" dirty="0" smtClean="0">
                          <a:latin typeface="微軟正黑體" pitchFamily="34" charset="-120"/>
                          <a:ea typeface="微軟正黑體" pitchFamily="34" charset="-120"/>
                        </a:rPr>
                        <a:t>第</a:t>
                      </a:r>
                      <a:r>
                        <a:rPr lang="en-US" altLang="zh-TW" sz="1600" dirty="0" smtClean="0">
                          <a:latin typeface="微軟正黑體" pitchFamily="34" charset="-120"/>
                          <a:ea typeface="微軟正黑體" pitchFamily="34" charset="-120"/>
                        </a:rPr>
                        <a:t>6</a:t>
                      </a:r>
                      <a:r>
                        <a:rPr lang="zh-TW" altLang="en-US" sz="1600" dirty="0" smtClean="0">
                          <a:latin typeface="微軟正黑體" pitchFamily="34" charset="-120"/>
                          <a:ea typeface="微軟正黑體" pitchFamily="34" charset="-120"/>
                        </a:rPr>
                        <a:t>條</a:t>
                      </a:r>
                      <a:endParaRPr lang="zh-TW" altLang="en-US" sz="1600" b="0" dirty="0">
                        <a:latin typeface="微軟正黑體" pitchFamily="34" charset="-120"/>
                        <a:ea typeface="微軟正黑體" pitchFamily="34" charset="-120"/>
                      </a:endParaRPr>
                    </a:p>
                  </a:txBody>
                  <a:tcPr marL="91443" marR="91443" marT="45721" marB="45721"/>
                </a:tc>
                <a:tc>
                  <a:txBody>
                    <a:bodyPr/>
                    <a:lstStyle/>
                    <a:p>
                      <a:pPr algn="just">
                        <a:lnSpc>
                          <a:spcPct val="130000"/>
                        </a:lnSpc>
                      </a:pPr>
                      <a:r>
                        <a:rPr lang="zh-TW" altLang="en-US" sz="1600" kern="1200" baseline="0" dirty="0" smtClean="0">
                          <a:latin typeface="微軟正黑體" pitchFamily="34" charset="-120"/>
                          <a:ea typeface="微軟正黑體" pitchFamily="34" charset="-120"/>
                        </a:rPr>
                        <a:t>政府應依公約規定，建立消除對婦女一切形式歧視報告制度，每四年提出國家報告，並邀請相關專家學者及民間團體代表審閱，政府應依審閱意見檢討、研擬後續施政。 </a:t>
                      </a:r>
                      <a:endParaRPr lang="zh-TW" altLang="en-US" sz="1600" b="0" dirty="0">
                        <a:latin typeface="微軟正黑體" pitchFamily="34" charset="-120"/>
                        <a:ea typeface="微軟正黑體" pitchFamily="34" charset="-120"/>
                      </a:endParaRPr>
                    </a:p>
                  </a:txBody>
                  <a:tcPr marL="91443" marR="91443" marT="45721" marB="45721"/>
                </a:tc>
                <a:extLst>
                  <a:ext uri="{0D108BD9-81ED-4DB2-BD59-A6C34878D82A}">
                    <a16:rowId xmlns:a16="http://schemas.microsoft.com/office/drawing/2014/main" val="10005"/>
                  </a:ext>
                </a:extLst>
              </a:tr>
            </a:tbl>
          </a:graphicData>
        </a:graphic>
      </p:graphicFrame>
      <p:sp>
        <p:nvSpPr>
          <p:cNvPr id="66586" name="AutoShape 28">
            <a:hlinkClick r:id="rId2" action="ppaction://hlinksldjump" highlightClick="1"/>
          </p:cNvPr>
          <p:cNvSpPr>
            <a:spLocks noChangeArrowheads="1"/>
          </p:cNvSpPr>
          <p:nvPr/>
        </p:nvSpPr>
        <p:spPr bwMode="auto">
          <a:xfrm>
            <a:off x="8172450" y="6453188"/>
            <a:ext cx="431800" cy="360362"/>
          </a:xfrm>
          <a:prstGeom prst="actionButtonReturn">
            <a:avLst/>
          </a:prstGeom>
          <a:solidFill>
            <a:srgbClr val="FFD9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457200" y="260350"/>
            <a:ext cx="8229600" cy="1143000"/>
          </a:xfrm>
        </p:spPr>
        <p:txBody>
          <a:bodyPr/>
          <a:lstStyle/>
          <a:p>
            <a:pPr eaLnBrk="1" hangingPunct="1"/>
            <a:r>
              <a:rPr lang="zh-TW" altLang="en-US" smtClean="0"/>
              <a:t>三、實質平等的三組成</a:t>
            </a:r>
          </a:p>
        </p:txBody>
      </p:sp>
      <p:sp>
        <p:nvSpPr>
          <p:cNvPr id="67587" name="投影片編號版面配置區 3"/>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7054D99-A888-412C-98DA-53066D7B15F8}"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46</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67588" name="群組 43"/>
          <p:cNvGrpSpPr>
            <a:grpSpLocks/>
          </p:cNvGrpSpPr>
          <p:nvPr/>
        </p:nvGrpSpPr>
        <p:grpSpPr bwMode="auto">
          <a:xfrm rot="-2105699">
            <a:off x="2390775" y="1706563"/>
            <a:ext cx="4484688" cy="4516437"/>
            <a:chOff x="2390413" y="2060848"/>
            <a:chExt cx="4485843" cy="4516442"/>
          </a:xfrm>
        </p:grpSpPr>
        <p:sp>
          <p:nvSpPr>
            <p:cNvPr id="32" name="圓形箭號 31"/>
            <p:cNvSpPr/>
            <p:nvPr/>
          </p:nvSpPr>
          <p:spPr>
            <a:xfrm rot="19684672">
              <a:off x="2410865" y="2060203"/>
              <a:ext cx="4465200" cy="4464055"/>
            </a:xfrm>
            <a:prstGeom prst="circularArrow">
              <a:avLst>
                <a:gd name="adj1" fmla="val 12500"/>
                <a:gd name="adj2" fmla="val 1142319"/>
                <a:gd name="adj3" fmla="val 20457681"/>
                <a:gd name="adj4" fmla="val 15030037"/>
                <a:gd name="adj5" fmla="val 1250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2" name="圓形箭號 41"/>
            <p:cNvSpPr/>
            <p:nvPr/>
          </p:nvSpPr>
          <p:spPr>
            <a:xfrm rot="5137003">
              <a:off x="2389856" y="2080923"/>
              <a:ext cx="4465643" cy="4465200"/>
            </a:xfrm>
            <a:prstGeom prst="circularArrow">
              <a:avLst>
                <a:gd name="adj1" fmla="val 12500"/>
                <a:gd name="adj2" fmla="val 1142319"/>
                <a:gd name="adj3" fmla="val 20457681"/>
                <a:gd name="adj4" fmla="val 15030037"/>
                <a:gd name="adj5" fmla="val 1250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3" name="圓形箭號 42"/>
            <p:cNvSpPr/>
            <p:nvPr/>
          </p:nvSpPr>
          <p:spPr>
            <a:xfrm rot="12454077">
              <a:off x="2359497" y="2058484"/>
              <a:ext cx="4463611" cy="4464055"/>
            </a:xfrm>
            <a:prstGeom prst="circularArrow">
              <a:avLst>
                <a:gd name="adj1" fmla="val 12500"/>
                <a:gd name="adj2" fmla="val 1142319"/>
                <a:gd name="adj3" fmla="val 20457681"/>
                <a:gd name="adj4" fmla="val 15030037"/>
                <a:gd name="adj5" fmla="val 1250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grpSp>
      <p:sp>
        <p:nvSpPr>
          <p:cNvPr id="35" name="矩形 34"/>
          <p:cNvSpPr/>
          <p:nvPr/>
        </p:nvSpPr>
        <p:spPr>
          <a:xfrm>
            <a:off x="1116013" y="2282825"/>
            <a:ext cx="2524125" cy="1831975"/>
          </a:xfrm>
          <a:prstGeom prst="rect">
            <a:avLst/>
          </a:prstGeom>
          <a:solidFill>
            <a:schemeClr val="lt1">
              <a:alpha val="40000"/>
            </a:schemeClr>
          </a:solidFill>
          <a:ln>
            <a:noFill/>
          </a:ln>
        </p:spPr>
        <p:style>
          <a:lnRef idx="2">
            <a:schemeClr val="accent3"/>
          </a:lnRef>
          <a:fillRef idx="1">
            <a:schemeClr val="lt1"/>
          </a:fillRef>
          <a:effectRef idx="0">
            <a:schemeClr val="accent3"/>
          </a:effectRef>
          <a:fontRef idx="minor">
            <a:schemeClr val="dk1"/>
          </a:fontRef>
        </p:style>
        <p:txBody>
          <a:bodyPr lIns="19050" tIns="19050" rIns="19050" bIns="19050" spcCol="1270" anchor="ctr"/>
          <a:lstStyle/>
          <a:p>
            <a:pPr algn="ctr" defTabSz="666750" eaLnBrk="1" hangingPunct="1">
              <a:lnSpc>
                <a:spcPct val="90000"/>
              </a:lnSpc>
              <a:spcAft>
                <a:spcPct val="35000"/>
              </a:spcAft>
              <a:defRPr/>
            </a:pPr>
            <a:r>
              <a:rPr lang="zh-TW" altLang="en-US" sz="2000" b="1" dirty="0">
                <a:solidFill>
                  <a:srgbClr val="FF6699"/>
                </a:solidFill>
                <a:latin typeface="微軟正黑體" pitchFamily="34" charset="-120"/>
                <a:ea typeface="微軟正黑體" pitchFamily="34" charset="-120"/>
              </a:rPr>
              <a:t>機會的平等</a:t>
            </a:r>
          </a:p>
          <a:p>
            <a:pPr algn="just" defTabSz="666750" eaLnBrk="1" hangingPunct="1">
              <a:spcAft>
                <a:spcPct val="35000"/>
              </a:spcAft>
              <a:defRPr/>
            </a:pPr>
            <a:r>
              <a:rPr lang="zh-TW" altLang="en-US" sz="2000" dirty="0">
                <a:solidFill>
                  <a:schemeClr val="tx1"/>
                </a:solidFill>
                <a:latin typeface="微軟正黑體" pitchFamily="34" charset="-120"/>
                <a:ea typeface="微軟正黑體" pitchFamily="34" charset="-120"/>
              </a:rPr>
              <a:t>女性與男性有相同的機會。但若女性沒有取得的管道，僅提供機會是不夠的</a:t>
            </a:r>
          </a:p>
        </p:txBody>
      </p:sp>
      <p:sp>
        <p:nvSpPr>
          <p:cNvPr id="38" name="矩形 37"/>
          <p:cNvSpPr/>
          <p:nvPr/>
        </p:nvSpPr>
        <p:spPr>
          <a:xfrm>
            <a:off x="6156325" y="2138363"/>
            <a:ext cx="2447925" cy="212090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lIns="20320" tIns="20320" rIns="20320" bIns="20320" anchor="ctr"/>
          <a:lstStyle/>
          <a:p>
            <a:pPr algn="ctr" defTabSz="666750" eaLnBrk="1" hangingPunct="1">
              <a:spcAft>
                <a:spcPct val="35000"/>
              </a:spcAft>
              <a:defRPr/>
            </a:pPr>
            <a:r>
              <a:rPr lang="zh-TW" altLang="en-US" sz="2000" b="1" dirty="0">
                <a:solidFill>
                  <a:srgbClr val="FF6699"/>
                </a:solidFill>
                <a:latin typeface="微軟正黑體" pitchFamily="34" charset="-120"/>
                <a:ea typeface="微軟正黑體" pitchFamily="34" charset="-120"/>
              </a:rPr>
              <a:t>取得機會的平等</a:t>
            </a:r>
          </a:p>
          <a:p>
            <a:pPr algn="just" defTabSz="666750" eaLnBrk="1" hangingPunct="1">
              <a:spcAft>
                <a:spcPct val="35000"/>
              </a:spcAft>
              <a:defRPr/>
            </a:pPr>
            <a:r>
              <a:rPr lang="zh-TW" altLang="en-US" sz="2000" dirty="0">
                <a:solidFill>
                  <a:schemeClr val="tx1"/>
                </a:solidFill>
                <a:latin typeface="微軟正黑體" pitchFamily="34" charset="-120"/>
                <a:ea typeface="微軟正黑體" pitchFamily="34" charset="-120"/>
              </a:rPr>
              <a:t>女性與男性必須有平等獲得國家資源的機會。此可透過保障婦女權利資源的法律架構、機制和政策來實現</a:t>
            </a:r>
          </a:p>
        </p:txBody>
      </p:sp>
      <p:sp>
        <p:nvSpPr>
          <p:cNvPr id="41" name="矩形 40"/>
          <p:cNvSpPr/>
          <p:nvPr/>
        </p:nvSpPr>
        <p:spPr>
          <a:xfrm>
            <a:off x="3348038" y="4443413"/>
            <a:ext cx="2524125" cy="1831975"/>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lIns="19050" tIns="19050" rIns="19050" bIns="19050" spcCol="1270" anchor="ctr"/>
          <a:lstStyle/>
          <a:p>
            <a:pPr algn="ctr" defTabSz="666750" eaLnBrk="1" hangingPunct="1">
              <a:lnSpc>
                <a:spcPct val="90000"/>
              </a:lnSpc>
              <a:spcAft>
                <a:spcPct val="35000"/>
              </a:spcAft>
              <a:defRPr/>
            </a:pPr>
            <a:r>
              <a:rPr lang="zh-TW" altLang="en-US" sz="2000" b="1" dirty="0">
                <a:solidFill>
                  <a:srgbClr val="FF6699"/>
                </a:solidFill>
                <a:latin typeface="微軟正黑體" pitchFamily="34" charset="-120"/>
                <a:ea typeface="微軟正黑體" pitchFamily="34" charset="-120"/>
              </a:rPr>
              <a:t>結果的平等</a:t>
            </a:r>
          </a:p>
          <a:p>
            <a:pPr algn="just" defTabSz="666750" eaLnBrk="1" hangingPunct="1">
              <a:spcAft>
                <a:spcPct val="35000"/>
              </a:spcAft>
              <a:defRPr/>
            </a:pPr>
            <a:r>
              <a:rPr lang="zh-TW" altLang="en-US" sz="2000" dirty="0">
                <a:solidFill>
                  <a:schemeClr val="tx1"/>
                </a:solidFill>
                <a:latin typeface="微軟正黑體" pitchFamily="34" charset="-120"/>
                <a:ea typeface="微軟正黑體" pitchFamily="34" charset="-120"/>
              </a:rPr>
              <a:t>國家必須確保權利能實際執行。國家有義務展現結果，而不僅是紙上談兵</a:t>
            </a:r>
          </a:p>
        </p:txBody>
      </p:sp>
      <p:sp>
        <p:nvSpPr>
          <p:cNvPr id="67592" name="AutoShape 13">
            <a:hlinkClick r:id="rId3" action="ppaction://hlinksldjump" highlightClick="1"/>
          </p:cNvPr>
          <p:cNvSpPr>
            <a:spLocks noChangeArrowheads="1"/>
          </p:cNvSpPr>
          <p:nvPr/>
        </p:nvSpPr>
        <p:spPr bwMode="auto">
          <a:xfrm>
            <a:off x="8172450" y="6453188"/>
            <a:ext cx="431800" cy="360362"/>
          </a:xfrm>
          <a:prstGeom prst="actionButtonReturn">
            <a:avLst/>
          </a:prstGeom>
          <a:solidFill>
            <a:srgbClr val="FFD9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a:xfrm>
            <a:off x="457200" y="260350"/>
            <a:ext cx="8229600" cy="1143000"/>
          </a:xfrm>
        </p:spPr>
        <p:txBody>
          <a:bodyPr/>
          <a:lstStyle/>
          <a:p>
            <a:r>
              <a:rPr lang="zh-TW" altLang="en-US" smtClean="0"/>
              <a:t>四、</a:t>
            </a:r>
            <a:r>
              <a:rPr lang="en-US" altLang="zh-TW" smtClean="0"/>
              <a:t>CEDAW</a:t>
            </a:r>
            <a:r>
              <a:rPr lang="zh-TW" altLang="en-US" smtClean="0"/>
              <a:t>條文內容</a:t>
            </a:r>
          </a:p>
        </p:txBody>
      </p:sp>
      <p:sp>
        <p:nvSpPr>
          <p:cNvPr id="69635" name="投影片編號版面配置區 3"/>
          <p:cNvSpPr>
            <a:spLocks noGrp="1"/>
          </p:cNvSpPr>
          <p:nvPr>
            <p:ph type="sldNum" sz="quarter" idx="12"/>
          </p:nvPr>
        </p:nvSpPr>
        <p:spPr bwMode="auto">
          <a:xfrm>
            <a:off x="6948488"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668682BF-0DF1-4885-9168-749A709708AB}"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47</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aphicFrame>
        <p:nvGraphicFramePr>
          <p:cNvPr id="5" name="表格 4"/>
          <p:cNvGraphicFramePr>
            <a:graphicFrameLocks noGrp="1"/>
          </p:cNvGraphicFramePr>
          <p:nvPr/>
        </p:nvGraphicFramePr>
        <p:xfrm>
          <a:off x="1331913" y="1484313"/>
          <a:ext cx="6911975" cy="5222869"/>
        </p:xfrm>
        <a:graphic>
          <a:graphicData uri="http://schemas.openxmlformats.org/drawingml/2006/table">
            <a:tbl>
              <a:tblPr firstRow="1" bandRow="1">
                <a:tableStyleId>{5C22544A-7EE6-4342-B048-85BDC9FD1C3A}</a:tableStyleId>
              </a:tblPr>
              <a:tblGrid>
                <a:gridCol w="1295995">
                  <a:extLst>
                    <a:ext uri="{9D8B030D-6E8A-4147-A177-3AD203B41FA5}">
                      <a16:colId xmlns:a16="http://schemas.microsoft.com/office/drawing/2014/main" val="20000"/>
                    </a:ext>
                  </a:extLst>
                </a:gridCol>
                <a:gridCol w="647998">
                  <a:extLst>
                    <a:ext uri="{9D8B030D-6E8A-4147-A177-3AD203B41FA5}">
                      <a16:colId xmlns:a16="http://schemas.microsoft.com/office/drawing/2014/main" val="20001"/>
                    </a:ext>
                  </a:extLst>
                </a:gridCol>
                <a:gridCol w="4967982">
                  <a:extLst>
                    <a:ext uri="{9D8B030D-6E8A-4147-A177-3AD203B41FA5}">
                      <a16:colId xmlns:a16="http://schemas.microsoft.com/office/drawing/2014/main" val="20002"/>
                    </a:ext>
                  </a:extLst>
                </a:gridCol>
              </a:tblGrid>
              <a:tr h="304837">
                <a:tc>
                  <a:txBody>
                    <a:bodyPr/>
                    <a:lstStyle/>
                    <a:p>
                      <a:pPr algn="ctr">
                        <a:lnSpc>
                          <a:spcPts val="1400"/>
                        </a:lnSpc>
                      </a:pPr>
                      <a:endParaRPr lang="zh-TW" altLang="en-US" sz="1400" dirty="0">
                        <a:latin typeface="微軟正黑體" pitchFamily="34" charset="-120"/>
                        <a:ea typeface="微軟正黑體" pitchFamily="34" charset="-120"/>
                      </a:endParaRPr>
                    </a:p>
                  </a:txBody>
                  <a:tcPr marL="91430" marR="91430" marT="45726" marB="45726" anchor="ctr">
                    <a:lnR w="28575"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lnSpc>
                          <a:spcPts val="1400"/>
                        </a:lnSpc>
                      </a:pPr>
                      <a:r>
                        <a:rPr lang="zh-TW" altLang="en-US" sz="1600" dirty="0" smtClean="0">
                          <a:latin typeface="微軟正黑體" pitchFamily="34" charset="-120"/>
                          <a:ea typeface="微軟正黑體" pitchFamily="34" charset="-120"/>
                        </a:rPr>
                        <a:t>條號</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lnSpc>
                          <a:spcPts val="1400"/>
                        </a:lnSpc>
                      </a:pPr>
                      <a:r>
                        <a:rPr lang="zh-TW" altLang="en-US" sz="1600" dirty="0" smtClean="0">
                          <a:latin typeface="微軟正黑體" pitchFamily="34" charset="-120"/>
                          <a:ea typeface="微軟正黑體" pitchFamily="34" charset="-120"/>
                        </a:rPr>
                        <a:t>內容摘要</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07377">
                <a:tc rowSpan="6">
                  <a:txBody>
                    <a:bodyPr/>
                    <a:lstStyle/>
                    <a:p>
                      <a:pPr>
                        <a:lnSpc>
                          <a:spcPts val="1400"/>
                        </a:lnSpc>
                      </a:pPr>
                      <a:r>
                        <a:rPr lang="zh-TW" altLang="en-US" sz="1600" dirty="0" smtClean="0">
                          <a:latin typeface="微軟正黑體" pitchFamily="34" charset="-120"/>
                          <a:ea typeface="微軟正黑體" pitchFamily="34" charset="-120"/>
                        </a:rPr>
                        <a:t>第一部分</a:t>
                      </a:r>
                      <a:endParaRPr lang="zh-TW" altLang="en-US" sz="1600" dirty="0">
                        <a:latin typeface="微軟正黑體" pitchFamily="34" charset="-120"/>
                        <a:ea typeface="微軟正黑體" pitchFamily="34" charset="-120"/>
                      </a:endParaRPr>
                    </a:p>
                  </a:txBody>
                  <a:tcPr marL="91430" marR="91430" marT="45726" marB="45726" anchor="ctr">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ts val="1700"/>
                        </a:lnSpc>
                      </a:pPr>
                      <a:r>
                        <a:rPr lang="en-US" altLang="zh-TW" sz="1600" dirty="0" smtClean="0">
                          <a:latin typeface="微軟正黑體" pitchFamily="34" charset="-120"/>
                          <a:ea typeface="微軟正黑體" pitchFamily="34" charset="-120"/>
                        </a:rPr>
                        <a:t>1</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nSpc>
                          <a:spcPts val="1700"/>
                        </a:lnSpc>
                      </a:pPr>
                      <a:r>
                        <a:rPr lang="zh-TW" altLang="en-US" sz="1600" dirty="0" smtClean="0">
                          <a:latin typeface="微軟正黑體" pitchFamily="34" charset="-120"/>
                          <a:ea typeface="微軟正黑體" pitchFamily="34" charset="-120"/>
                        </a:rPr>
                        <a:t>對婦女歧視的定義</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2</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消除對婦女歧視的義務</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2"/>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3</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推動婦女享有人權和基本自由</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4</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暫行特別措施</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5</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社會文化之改變與母性之保障</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6</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ts val="1700"/>
                        </a:lnSpc>
                      </a:pPr>
                      <a:r>
                        <a:rPr lang="zh-TW" altLang="en-US" sz="1600" dirty="0" smtClean="0">
                          <a:latin typeface="微軟正黑體" pitchFamily="34" charset="-120"/>
                          <a:ea typeface="微軟正黑體" pitchFamily="34" charset="-120"/>
                        </a:rPr>
                        <a:t>禁止販賣婦女與使婦女賣淫</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6"/>
                  </a:ext>
                </a:extLst>
              </a:tr>
              <a:tr h="307377">
                <a:tc rowSpan="3">
                  <a:txBody>
                    <a:bodyPr/>
                    <a:lstStyle/>
                    <a:p>
                      <a:pPr>
                        <a:lnSpc>
                          <a:spcPts val="1400"/>
                        </a:lnSpc>
                      </a:pPr>
                      <a:r>
                        <a:rPr lang="zh-TW" altLang="en-US" sz="1600" dirty="0" smtClean="0">
                          <a:latin typeface="微軟正黑體" pitchFamily="34" charset="-120"/>
                          <a:ea typeface="微軟正黑體" pitchFamily="34" charset="-120"/>
                        </a:rPr>
                        <a:t>第二部分</a:t>
                      </a:r>
                      <a:endParaRPr lang="zh-TW" altLang="en-US" sz="1600" dirty="0">
                        <a:latin typeface="微軟正黑體" pitchFamily="34" charset="-120"/>
                        <a:ea typeface="微軟正黑體" pitchFamily="34" charset="-120"/>
                      </a:endParaRPr>
                    </a:p>
                  </a:txBody>
                  <a:tcPr marL="91430" marR="91430" marT="45726" marB="45726" anchor="ctr">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9EDF4"/>
                    </a:solidFill>
                  </a:tcPr>
                </a:tc>
                <a:tc>
                  <a:txBody>
                    <a:bodyPr/>
                    <a:lstStyle/>
                    <a:p>
                      <a:pPr algn="ctr">
                        <a:lnSpc>
                          <a:spcPts val="1700"/>
                        </a:lnSpc>
                      </a:pPr>
                      <a:r>
                        <a:rPr lang="en-US" altLang="zh-TW" sz="1600" dirty="0" smtClean="0">
                          <a:latin typeface="微軟正黑體" pitchFamily="34" charset="-120"/>
                          <a:ea typeface="微軟正黑體" pitchFamily="34" charset="-120"/>
                        </a:rPr>
                        <a:t>7</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a:lnSpc>
                          <a:spcPts val="1700"/>
                        </a:lnSpc>
                      </a:pPr>
                      <a:r>
                        <a:rPr lang="zh-TW" altLang="en-US" sz="1600" dirty="0" smtClean="0">
                          <a:latin typeface="微軟正黑體" pitchFamily="34" charset="-120"/>
                          <a:ea typeface="微軟正黑體" pitchFamily="34" charset="-120"/>
                        </a:rPr>
                        <a:t>政治和公共生活</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7"/>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8</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國際參與</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8"/>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9</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ts val="1700"/>
                        </a:lnSpc>
                      </a:pPr>
                      <a:r>
                        <a:rPr lang="zh-TW" altLang="en-US" sz="1600" dirty="0" smtClean="0">
                          <a:latin typeface="微軟正黑體" pitchFamily="34" charset="-120"/>
                          <a:ea typeface="微軟正黑體" pitchFamily="34" charset="-120"/>
                        </a:rPr>
                        <a:t>國籍</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9"/>
                  </a:ext>
                </a:extLst>
              </a:tr>
              <a:tr h="307377">
                <a:tc rowSpan="5">
                  <a:txBody>
                    <a:bodyPr/>
                    <a:lstStyle/>
                    <a:p>
                      <a:pPr>
                        <a:lnSpc>
                          <a:spcPts val="1400"/>
                        </a:lnSpc>
                      </a:pPr>
                      <a:r>
                        <a:rPr lang="zh-TW" altLang="en-US" sz="1600" dirty="0" smtClean="0">
                          <a:latin typeface="微軟正黑體" pitchFamily="34" charset="-120"/>
                          <a:ea typeface="微軟正黑體" pitchFamily="34" charset="-120"/>
                        </a:rPr>
                        <a:t>第三部分</a:t>
                      </a:r>
                      <a:endParaRPr lang="zh-TW" altLang="en-US" sz="1600" dirty="0">
                        <a:latin typeface="微軟正黑體" pitchFamily="34" charset="-120"/>
                        <a:ea typeface="微軟正黑體" pitchFamily="34" charset="-120"/>
                      </a:endParaRPr>
                    </a:p>
                  </a:txBody>
                  <a:tcPr marL="91430" marR="91430" marT="45726" marB="45726" anchor="ctr">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D0D8E8"/>
                    </a:solidFill>
                  </a:tcPr>
                </a:tc>
                <a:tc>
                  <a:txBody>
                    <a:bodyPr/>
                    <a:lstStyle/>
                    <a:p>
                      <a:pPr algn="ctr">
                        <a:lnSpc>
                          <a:spcPts val="1700"/>
                        </a:lnSpc>
                      </a:pPr>
                      <a:r>
                        <a:rPr lang="en-US" altLang="zh-TW" sz="1600" dirty="0" smtClean="0">
                          <a:latin typeface="微軟正黑體" pitchFamily="34" charset="-120"/>
                          <a:ea typeface="微軟正黑體" pitchFamily="34" charset="-120"/>
                        </a:rPr>
                        <a:t>10</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a:lnSpc>
                          <a:spcPts val="1700"/>
                        </a:lnSpc>
                      </a:pPr>
                      <a:r>
                        <a:rPr lang="zh-TW" altLang="en-US" sz="1600" dirty="0" smtClean="0">
                          <a:latin typeface="微軟正黑體" pitchFamily="34" charset="-120"/>
                          <a:ea typeface="微軟正黑體" pitchFamily="34" charset="-120"/>
                        </a:rPr>
                        <a:t>教育</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10"/>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11</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工作</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11"/>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12</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健康</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12"/>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13</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健康經濟與社會福利</a:t>
                      </a:r>
                      <a:endParaRPr lang="en-US" altLang="zh-TW" sz="1600" dirty="0" smtClean="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13"/>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14</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tc>
                  <a:txBody>
                    <a:bodyPr/>
                    <a:lstStyle/>
                    <a:p>
                      <a:pPr>
                        <a:lnSpc>
                          <a:spcPts val="1700"/>
                        </a:lnSpc>
                      </a:pPr>
                      <a:r>
                        <a:rPr lang="zh-TW" altLang="en-US" sz="1600" dirty="0" smtClean="0">
                          <a:latin typeface="微軟正黑體" pitchFamily="34" charset="-120"/>
                          <a:ea typeface="微軟正黑體" pitchFamily="34" charset="-120"/>
                        </a:rPr>
                        <a:t>農村婦女</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4"/>
                  </a:ext>
                </a:extLst>
              </a:tr>
              <a:tr h="307377">
                <a:tc rowSpan="2">
                  <a:txBody>
                    <a:bodyPr/>
                    <a:lstStyle/>
                    <a:p>
                      <a:pPr>
                        <a:lnSpc>
                          <a:spcPts val="1400"/>
                        </a:lnSpc>
                      </a:pPr>
                      <a:r>
                        <a:rPr lang="zh-TW" altLang="en-US" sz="1600" dirty="0" smtClean="0">
                          <a:latin typeface="微軟正黑體" pitchFamily="34" charset="-120"/>
                          <a:ea typeface="微軟正黑體" pitchFamily="34" charset="-120"/>
                        </a:rPr>
                        <a:t>第四部分</a:t>
                      </a:r>
                      <a:endParaRPr lang="zh-TW" altLang="en-US" sz="1600" dirty="0">
                        <a:latin typeface="微軟正黑體" pitchFamily="34" charset="-120"/>
                        <a:ea typeface="微軟正黑體" pitchFamily="34" charset="-120"/>
                      </a:endParaRPr>
                    </a:p>
                  </a:txBody>
                  <a:tcPr marL="91430" marR="91430" marT="45726" marB="45726" anchor="ctr">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solidFill>
                      <a:srgbClr val="E9EDF4"/>
                    </a:solidFill>
                  </a:tcPr>
                </a:tc>
                <a:tc>
                  <a:txBody>
                    <a:bodyPr/>
                    <a:lstStyle/>
                    <a:p>
                      <a:pPr algn="ctr">
                        <a:lnSpc>
                          <a:spcPts val="1700"/>
                        </a:lnSpc>
                      </a:pPr>
                      <a:r>
                        <a:rPr lang="en-US" altLang="zh-TW" sz="1600" dirty="0" smtClean="0">
                          <a:latin typeface="微軟正黑體" pitchFamily="34" charset="-120"/>
                          <a:ea typeface="微軟正黑體" pitchFamily="34" charset="-120"/>
                        </a:rPr>
                        <a:t>15</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tcPr>
                </a:tc>
                <a:tc>
                  <a:txBody>
                    <a:bodyPr/>
                    <a:lstStyle/>
                    <a:p>
                      <a:pPr>
                        <a:lnSpc>
                          <a:spcPts val="1700"/>
                        </a:lnSpc>
                      </a:pPr>
                      <a:r>
                        <a:rPr lang="zh-TW" altLang="en-US" sz="1600" dirty="0" smtClean="0">
                          <a:latin typeface="微軟正黑體" pitchFamily="34" charset="-120"/>
                          <a:ea typeface="微軟正黑體" pitchFamily="34" charset="-120"/>
                        </a:rPr>
                        <a:t>法律之前的平等</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15"/>
                  </a:ext>
                </a:extLst>
              </a:tr>
              <a:tr h="307377">
                <a:tc vMerge="1">
                  <a:txBody>
                    <a:bodyPr/>
                    <a:lstStyle/>
                    <a:p>
                      <a:pPr>
                        <a:lnSpc>
                          <a:spcPts val="1400"/>
                        </a:lnSpc>
                      </a:pPr>
                      <a:endParaRPr lang="zh-TW" altLang="en-US" sz="1400" dirty="0"/>
                    </a:p>
                  </a:txBody>
                  <a:tcPr>
                    <a:lnR w="28575" cap="flat" cmpd="sng" algn="ctr">
                      <a:solidFill>
                        <a:schemeClr val="bg1"/>
                      </a:solidFill>
                      <a:prstDash val="solid"/>
                      <a:round/>
                      <a:headEnd type="none" w="med" len="med"/>
                      <a:tailEnd type="none" w="med" len="med"/>
                    </a:lnR>
                  </a:tcPr>
                </a:tc>
                <a:tc>
                  <a:txBody>
                    <a:bodyPr/>
                    <a:lstStyle/>
                    <a:p>
                      <a:pPr algn="ctr">
                        <a:lnSpc>
                          <a:spcPts val="1700"/>
                        </a:lnSpc>
                      </a:pPr>
                      <a:r>
                        <a:rPr lang="en-US" altLang="zh-TW" sz="1600" dirty="0" smtClean="0">
                          <a:latin typeface="微軟正黑體" pitchFamily="34" charset="-120"/>
                          <a:ea typeface="微軟正黑體" pitchFamily="34" charset="-120"/>
                        </a:rPr>
                        <a:t>16</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nSpc>
                          <a:spcPts val="1700"/>
                        </a:lnSpc>
                      </a:pPr>
                      <a:r>
                        <a:rPr lang="zh-TW" altLang="en-US" sz="1600" dirty="0" smtClean="0">
                          <a:latin typeface="微軟正黑體" pitchFamily="34" charset="-120"/>
                          <a:ea typeface="微軟正黑體" pitchFamily="34" charset="-120"/>
                        </a:rPr>
                        <a:t>婚姻和家庭生活</a:t>
                      </a:r>
                      <a:endParaRPr lang="zh-TW" altLang="en-US" sz="1600" dirty="0">
                        <a:latin typeface="微軟正黑體" pitchFamily="34" charset="-120"/>
                        <a:ea typeface="微軟正黑體" pitchFamily="34" charset="-120"/>
                      </a:endParaRPr>
                    </a:p>
                  </a:txBody>
                  <a:tcPr marL="91430" marR="91430" marT="45726" marB="45726"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16"/>
                  </a:ext>
                </a:extLst>
              </a:tr>
            </a:tbl>
          </a:graphicData>
        </a:graphic>
      </p:graphicFrame>
      <p:sp>
        <p:nvSpPr>
          <p:cNvPr id="69698" name="AutoShape 67">
            <a:hlinkClick r:id="rId2" action="ppaction://hlinksldjump" highlightClick="1"/>
          </p:cNvPr>
          <p:cNvSpPr>
            <a:spLocks noChangeArrowheads="1"/>
          </p:cNvSpPr>
          <p:nvPr/>
        </p:nvSpPr>
        <p:spPr bwMode="auto">
          <a:xfrm>
            <a:off x="8316913" y="6308725"/>
            <a:ext cx="431800" cy="360363"/>
          </a:xfrm>
          <a:prstGeom prst="actionButtonReturn">
            <a:avLst/>
          </a:prstGeom>
          <a:solidFill>
            <a:srgbClr val="B2DE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a:xfrm>
            <a:off x="457200" y="260350"/>
            <a:ext cx="8229600" cy="1143000"/>
          </a:xfrm>
        </p:spPr>
        <p:txBody>
          <a:bodyPr/>
          <a:lstStyle/>
          <a:p>
            <a:r>
              <a:rPr lang="zh-TW" altLang="en-US" smtClean="0"/>
              <a:t>五、</a:t>
            </a:r>
            <a:r>
              <a:rPr lang="en-US" altLang="zh-TW" smtClean="0"/>
              <a:t>CEDAW</a:t>
            </a:r>
            <a:r>
              <a:rPr lang="zh-TW" altLang="en-US" smtClean="0"/>
              <a:t>委員會通過一般</a:t>
            </a:r>
            <a:r>
              <a:rPr lang="en-US" altLang="zh-TW" smtClean="0"/>
              <a:t/>
            </a:r>
            <a:br>
              <a:rPr lang="en-US" altLang="zh-TW" smtClean="0"/>
            </a:br>
            <a:r>
              <a:rPr lang="zh-TW" altLang="en-US" smtClean="0"/>
              <a:t>性建議</a:t>
            </a:r>
          </a:p>
        </p:txBody>
      </p:sp>
      <p:sp>
        <p:nvSpPr>
          <p:cNvPr id="7065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5C5ABB86-93C9-445E-AA4F-8860FE0502A4}"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48</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6" name="內容版面配置區 8"/>
          <p:cNvSpPr txBox="1">
            <a:spLocks/>
          </p:cNvSpPr>
          <p:nvPr/>
        </p:nvSpPr>
        <p:spPr>
          <a:xfrm>
            <a:off x="250825" y="1412875"/>
            <a:ext cx="4465638" cy="4824413"/>
          </a:xfrm>
          <a:prstGeom prst="rect">
            <a:avLst/>
          </a:prstGeom>
        </p:spPr>
        <p:txBody>
          <a:bodyPr/>
          <a:lstStyle/>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 </a:t>
            </a:r>
            <a:r>
              <a:rPr kumimoji="0" lang="zh-TW" altLang="zh-TW" sz="1400" dirty="0">
                <a:latin typeface="微軟正黑體" pitchFamily="34" charset="-120"/>
                <a:ea typeface="微軟正黑體" pitchFamily="34" charset="-120"/>
              </a:rPr>
              <a:t>號：締約國的報告</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2 </a:t>
            </a:r>
            <a:r>
              <a:rPr kumimoji="0" lang="zh-TW" altLang="zh-TW" sz="1400" dirty="0">
                <a:latin typeface="微軟正黑體" pitchFamily="34" charset="-120"/>
                <a:ea typeface="微軟正黑體" pitchFamily="34" charset="-120"/>
              </a:rPr>
              <a:t>號：締約國的報告</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3 </a:t>
            </a:r>
            <a:r>
              <a:rPr kumimoji="0" lang="zh-TW" altLang="zh-TW" sz="1400" dirty="0">
                <a:latin typeface="微軟正黑體" pitchFamily="34" charset="-120"/>
                <a:ea typeface="微軟正黑體" pitchFamily="34" charset="-120"/>
              </a:rPr>
              <a:t>號：教育和宣傳運動</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4 </a:t>
            </a:r>
            <a:r>
              <a:rPr kumimoji="0" lang="zh-TW" altLang="zh-TW" sz="1400" dirty="0">
                <a:latin typeface="微軟正黑體" pitchFamily="34" charset="-120"/>
                <a:ea typeface="微軟正黑體" pitchFamily="34" charset="-120"/>
              </a:rPr>
              <a:t>號：保留</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5 </a:t>
            </a:r>
            <a:r>
              <a:rPr kumimoji="0" lang="zh-TW" altLang="zh-TW" sz="1400" dirty="0">
                <a:latin typeface="微軟正黑體" pitchFamily="34" charset="-120"/>
                <a:ea typeface="微軟正黑體" pitchFamily="34" charset="-120"/>
              </a:rPr>
              <a:t>號：暫行特別措施</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6 </a:t>
            </a:r>
            <a:r>
              <a:rPr kumimoji="0" lang="zh-TW" altLang="zh-TW" sz="1400" dirty="0">
                <a:latin typeface="微軟正黑體" pitchFamily="34" charset="-120"/>
                <a:ea typeface="微軟正黑體" pitchFamily="34" charset="-120"/>
              </a:rPr>
              <a:t>號：有效的國家機制和宣傳</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7 </a:t>
            </a:r>
            <a:r>
              <a:rPr kumimoji="0" lang="zh-TW" altLang="zh-TW" sz="1400" dirty="0">
                <a:latin typeface="微軟正黑體" pitchFamily="34" charset="-120"/>
                <a:ea typeface="微軟正黑體" pitchFamily="34" charset="-120"/>
              </a:rPr>
              <a:t>號：資源</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8 </a:t>
            </a:r>
            <a:r>
              <a:rPr kumimoji="0" lang="zh-TW" altLang="zh-TW" sz="1400" dirty="0">
                <a:latin typeface="微軟正黑體" pitchFamily="34" charset="-120"/>
                <a:ea typeface="微軟正黑體" pitchFamily="34" charset="-120"/>
              </a:rPr>
              <a:t>號：《公約》第</a:t>
            </a:r>
            <a:r>
              <a:rPr kumimoji="0" lang="en-US" altLang="zh-TW" sz="1400" dirty="0">
                <a:latin typeface="微軟正黑體" pitchFamily="34" charset="-120"/>
                <a:ea typeface="微軟正黑體" pitchFamily="34" charset="-120"/>
              </a:rPr>
              <a:t>8</a:t>
            </a:r>
            <a:r>
              <a:rPr kumimoji="0" lang="zh-TW" altLang="zh-TW" sz="1400" dirty="0">
                <a:latin typeface="微軟正黑體" pitchFamily="34" charset="-120"/>
                <a:ea typeface="微軟正黑體" pitchFamily="34" charset="-120"/>
              </a:rPr>
              <a:t>條的執行狀況</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9 </a:t>
            </a:r>
            <a:r>
              <a:rPr kumimoji="0" lang="zh-TW" altLang="zh-TW" sz="1400" dirty="0">
                <a:latin typeface="微軟正黑體" pitchFamily="34" charset="-120"/>
                <a:ea typeface="微軟正黑體" pitchFamily="34" charset="-120"/>
              </a:rPr>
              <a:t>號：有關婦女狀況的統計資料</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10 </a:t>
            </a:r>
            <a:r>
              <a:rPr kumimoji="0" lang="zh-TW" altLang="zh-TW" sz="1400" dirty="0">
                <a:latin typeface="微軟正黑體" pitchFamily="34" charset="-120"/>
                <a:ea typeface="微軟正黑體" pitchFamily="34" charset="-120"/>
              </a:rPr>
              <a:t>號：《消除對婦女一切形式歧視公</a:t>
            </a:r>
            <a:r>
              <a:rPr kumimoji="0" lang="zh-TW" altLang="en-US" sz="1400" dirty="0">
                <a:latin typeface="微軟正黑體" pitchFamily="34" charset="-120"/>
                <a:ea typeface="微軟正黑體" pitchFamily="34" charset="-120"/>
              </a:rPr>
              <a:t>  </a:t>
            </a:r>
            <a:r>
              <a:rPr kumimoji="0" lang="zh-TW" altLang="zh-TW" sz="1400" dirty="0">
                <a:latin typeface="微軟正黑體" pitchFamily="34" charset="-120"/>
                <a:ea typeface="微軟正黑體" pitchFamily="34" charset="-120"/>
              </a:rPr>
              <a:t>約》通過十周年</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11 </a:t>
            </a:r>
            <a:r>
              <a:rPr kumimoji="0" lang="zh-TW" altLang="zh-TW" sz="1400" dirty="0">
                <a:latin typeface="微軟正黑體" pitchFamily="34" charset="-120"/>
                <a:ea typeface="微軟正黑體" pitchFamily="34" charset="-120"/>
              </a:rPr>
              <a:t>號：履行報告義務的技術諮詢服務</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12 </a:t>
            </a:r>
            <a:r>
              <a:rPr kumimoji="0" lang="zh-TW" altLang="zh-TW" sz="1400" dirty="0">
                <a:latin typeface="微軟正黑體" pitchFamily="34" charset="-120"/>
                <a:ea typeface="微軟正黑體" pitchFamily="34" charset="-120"/>
              </a:rPr>
              <a:t>號：對婦女的暴力行為</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13 </a:t>
            </a:r>
            <a:r>
              <a:rPr kumimoji="0" lang="zh-TW" altLang="zh-TW" sz="1400" dirty="0">
                <a:latin typeface="微軟正黑體" pitchFamily="34" charset="-120"/>
                <a:ea typeface="微軟正黑體" pitchFamily="34" charset="-120"/>
              </a:rPr>
              <a:t>號：同工同酬</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14 </a:t>
            </a:r>
            <a:r>
              <a:rPr kumimoji="0" lang="zh-TW" altLang="zh-TW" sz="1400" dirty="0">
                <a:latin typeface="微軟正黑體" pitchFamily="34" charset="-120"/>
                <a:ea typeface="微軟正黑體" pitchFamily="34" charset="-120"/>
              </a:rPr>
              <a:t>號：女性割禮</a:t>
            </a: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15 </a:t>
            </a:r>
            <a:r>
              <a:rPr kumimoji="0" lang="zh-TW" altLang="zh-TW" sz="1400" dirty="0">
                <a:latin typeface="微軟正黑體" pitchFamily="34" charset="-120"/>
                <a:ea typeface="微軟正黑體" pitchFamily="34" charset="-120"/>
              </a:rPr>
              <a:t>號：各國防治後天免疫缺乏症候群</a:t>
            </a:r>
            <a:r>
              <a:rPr kumimoji="0" lang="en-US" altLang="zh-TW" sz="1400" dirty="0">
                <a:latin typeface="微軟正黑體" pitchFamily="34" charset="-120"/>
                <a:ea typeface="微軟正黑體" pitchFamily="34" charset="-120"/>
              </a:rPr>
              <a:t>(</a:t>
            </a:r>
            <a:r>
              <a:rPr kumimoji="0" lang="zh-TW" altLang="zh-TW" sz="1400" dirty="0">
                <a:latin typeface="微軟正黑體" pitchFamily="34" charset="-120"/>
                <a:ea typeface="微軟正黑體" pitchFamily="34" charset="-120"/>
              </a:rPr>
              <a:t>愛滋病</a:t>
            </a:r>
            <a:r>
              <a:rPr kumimoji="0" lang="en-US" altLang="zh-TW" sz="1400" dirty="0">
                <a:latin typeface="微軟正黑體" pitchFamily="34" charset="-120"/>
                <a:ea typeface="微軟正黑體" pitchFamily="34" charset="-120"/>
              </a:rPr>
              <a:t>)</a:t>
            </a:r>
            <a:r>
              <a:rPr kumimoji="0" lang="zh-TW" altLang="zh-TW" sz="1400" dirty="0">
                <a:latin typeface="微軟正黑體" pitchFamily="34" charset="-120"/>
                <a:ea typeface="微軟正黑體" pitchFamily="34" charset="-120"/>
              </a:rPr>
              <a:t>的策略避免對婦女造成歧 視</a:t>
            </a:r>
            <a:endParaRPr kumimoji="0" lang="en-US" altLang="zh-TW" sz="1400" dirty="0">
              <a:latin typeface="微軟正黑體" pitchFamily="34" charset="-120"/>
              <a:ea typeface="微軟正黑體" pitchFamily="34" charset="-120"/>
            </a:endParaRP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16 </a:t>
            </a:r>
            <a:r>
              <a:rPr kumimoji="0" lang="zh-TW" altLang="zh-TW" sz="1400" dirty="0">
                <a:latin typeface="微軟正黑體" pitchFamily="34" charset="-120"/>
                <a:ea typeface="微軟正黑體" pitchFamily="34" charset="-120"/>
              </a:rPr>
              <a:t>號：城鄉家庭企業中的無酬女工</a:t>
            </a:r>
            <a:endParaRPr kumimoji="0" lang="en-US" altLang="zh-TW" sz="1400" dirty="0">
              <a:latin typeface="微軟正黑體" pitchFamily="34" charset="-120"/>
              <a:ea typeface="微軟正黑體" pitchFamily="34" charset="-120"/>
            </a:endParaRPr>
          </a:p>
          <a:p>
            <a:pPr marL="252000" indent="-252000">
              <a:spcBef>
                <a:spcPct val="20000"/>
              </a:spcBef>
              <a:buFont typeface="Arial" charset="0"/>
              <a:buChar char="•"/>
              <a:defRPr/>
            </a:pPr>
            <a:r>
              <a:rPr kumimoji="0" lang="zh-TW" altLang="zh-TW" sz="1400" dirty="0">
                <a:latin typeface="微軟正黑體" pitchFamily="34" charset="-120"/>
                <a:ea typeface="微軟正黑體" pitchFamily="34" charset="-120"/>
              </a:rPr>
              <a:t>第</a:t>
            </a:r>
            <a:r>
              <a:rPr kumimoji="0" lang="en-US" altLang="zh-TW" sz="1400" dirty="0">
                <a:latin typeface="微軟正黑體" pitchFamily="34" charset="-120"/>
                <a:ea typeface="微軟正黑體" pitchFamily="34" charset="-120"/>
              </a:rPr>
              <a:t>17 </a:t>
            </a:r>
            <a:r>
              <a:rPr kumimoji="0" lang="zh-TW" altLang="zh-TW" sz="1400" dirty="0">
                <a:latin typeface="微軟正黑體" pitchFamily="34" charset="-120"/>
                <a:ea typeface="微軟正黑體" pitchFamily="34" charset="-120"/>
              </a:rPr>
              <a:t>號：婦女無償家務活動的衡量與量化及其在國民生產總值中的確認</a:t>
            </a:r>
          </a:p>
          <a:p>
            <a:pPr marL="342900" indent="-342900">
              <a:lnSpc>
                <a:spcPct val="120000"/>
              </a:lnSpc>
              <a:spcBef>
                <a:spcPct val="20000"/>
              </a:spcBef>
              <a:buFont typeface="Arial" charset="0"/>
              <a:buChar char="•"/>
              <a:defRPr/>
            </a:pPr>
            <a:endParaRPr kumimoji="0" lang="zh-TW" altLang="zh-TW" sz="1200" dirty="0">
              <a:latin typeface="微軟正黑體" pitchFamily="34" charset="-120"/>
              <a:ea typeface="微軟正黑體" pitchFamily="34" charset="-120"/>
            </a:endParaRPr>
          </a:p>
          <a:p>
            <a:pPr marL="342900" indent="-342900">
              <a:lnSpc>
                <a:spcPct val="120000"/>
              </a:lnSpc>
              <a:spcBef>
                <a:spcPct val="20000"/>
              </a:spcBef>
              <a:buFont typeface="Arial" charset="0"/>
              <a:buChar char="•"/>
              <a:defRPr/>
            </a:pPr>
            <a:endParaRPr kumimoji="0" lang="zh-TW" altLang="zh-TW" sz="1200" dirty="0">
              <a:latin typeface="微軟正黑體" pitchFamily="34" charset="-120"/>
              <a:ea typeface="微軟正黑體" pitchFamily="34" charset="-120"/>
            </a:endParaRPr>
          </a:p>
          <a:p>
            <a:pPr marL="342900" indent="-342900">
              <a:lnSpc>
                <a:spcPct val="120000"/>
              </a:lnSpc>
              <a:spcBef>
                <a:spcPct val="20000"/>
              </a:spcBef>
              <a:buFont typeface="Arial" charset="0"/>
              <a:buChar char="•"/>
              <a:defRPr/>
            </a:pPr>
            <a:endParaRPr kumimoji="0" lang="zh-TW" altLang="en-US" sz="1200" dirty="0">
              <a:latin typeface="微軟正黑體" pitchFamily="34" charset="-120"/>
              <a:ea typeface="微軟正黑體" pitchFamily="34" charset="-120"/>
            </a:endParaRPr>
          </a:p>
        </p:txBody>
      </p:sp>
      <p:sp>
        <p:nvSpPr>
          <p:cNvPr id="70661" name="內容版面配置區 9"/>
          <p:cNvSpPr txBox="1">
            <a:spLocks/>
          </p:cNvSpPr>
          <p:nvPr/>
        </p:nvSpPr>
        <p:spPr bwMode="auto">
          <a:xfrm>
            <a:off x="4643438" y="1412875"/>
            <a:ext cx="4465637"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50825" indent="-250825">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18 </a:t>
            </a:r>
            <a:r>
              <a:rPr kumimoji="0" lang="zh-TW" altLang="zh-TW" sz="1400">
                <a:latin typeface="微軟正黑體" panose="020B0604030504040204" pitchFamily="34" charset="-120"/>
                <a:ea typeface="微軟正黑體" panose="020B0604030504040204" pitchFamily="34" charset="-120"/>
              </a:rPr>
              <a:t>號：身心障礙婦女</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19 </a:t>
            </a:r>
            <a:r>
              <a:rPr kumimoji="0" lang="zh-TW" altLang="zh-TW" sz="1400">
                <a:latin typeface="微軟正黑體" panose="020B0604030504040204" pitchFamily="34" charset="-120"/>
                <a:ea typeface="微軟正黑體" panose="020B0604030504040204" pitchFamily="34" charset="-120"/>
              </a:rPr>
              <a:t>號：對婦女的暴力行為</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20 </a:t>
            </a:r>
            <a:r>
              <a:rPr kumimoji="0" lang="zh-TW" altLang="zh-TW" sz="1400">
                <a:latin typeface="微軟正黑體" panose="020B0604030504040204" pitchFamily="34" charset="-120"/>
                <a:ea typeface="微軟正黑體" panose="020B0604030504040204" pitchFamily="34" charset="-120"/>
              </a:rPr>
              <a:t>號：對《公約》的保留</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21 </a:t>
            </a:r>
            <a:r>
              <a:rPr kumimoji="0" lang="zh-TW" altLang="zh-TW" sz="1400">
                <a:latin typeface="微軟正黑體" panose="020B0604030504040204" pitchFamily="34" charset="-120"/>
                <a:ea typeface="微軟正黑體" panose="020B0604030504040204" pitchFamily="34" charset="-120"/>
              </a:rPr>
              <a:t>號：婚姻和家庭關係中的平等</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22 </a:t>
            </a:r>
            <a:r>
              <a:rPr kumimoji="0" lang="zh-TW" altLang="zh-TW" sz="1400">
                <a:latin typeface="微軟正黑體" panose="020B0604030504040204" pitchFamily="34" charset="-120"/>
                <a:ea typeface="微軟正黑體" panose="020B0604030504040204" pitchFamily="34" charset="-120"/>
              </a:rPr>
              <a:t>號：修正《公約》第</a:t>
            </a:r>
            <a:r>
              <a:rPr kumimoji="0" lang="en-US" altLang="zh-TW" sz="1400">
                <a:latin typeface="微軟正黑體" panose="020B0604030504040204" pitchFamily="34" charset="-120"/>
                <a:ea typeface="微軟正黑體" panose="020B0604030504040204" pitchFamily="34" charset="-120"/>
              </a:rPr>
              <a:t>20</a:t>
            </a:r>
            <a:r>
              <a:rPr kumimoji="0" lang="zh-TW" altLang="zh-TW" sz="1400">
                <a:latin typeface="微軟正黑體" panose="020B0604030504040204" pitchFamily="34" charset="-120"/>
                <a:ea typeface="微軟正黑體" panose="020B0604030504040204" pitchFamily="34" charset="-120"/>
              </a:rPr>
              <a:t>條</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23 </a:t>
            </a:r>
            <a:r>
              <a:rPr kumimoji="0" lang="zh-TW" altLang="zh-TW" sz="1400">
                <a:latin typeface="微軟正黑體" panose="020B0604030504040204" pitchFamily="34" charset="-120"/>
                <a:ea typeface="微軟正黑體" panose="020B0604030504040204" pitchFamily="34" charset="-120"/>
              </a:rPr>
              <a:t>號：政治和公共生活</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24 </a:t>
            </a:r>
            <a:r>
              <a:rPr kumimoji="0" lang="zh-TW" altLang="zh-TW" sz="1400">
                <a:latin typeface="微軟正黑體" panose="020B0604030504040204" pitchFamily="34" charset="-120"/>
                <a:ea typeface="微軟正黑體" panose="020B0604030504040204" pitchFamily="34" charset="-120"/>
              </a:rPr>
              <a:t>號：《公約》第</a:t>
            </a:r>
            <a:r>
              <a:rPr kumimoji="0" lang="en-US" altLang="zh-TW" sz="1400">
                <a:latin typeface="微軟正黑體" panose="020B0604030504040204" pitchFamily="34" charset="-120"/>
                <a:ea typeface="微軟正黑體" panose="020B0604030504040204" pitchFamily="34" charset="-120"/>
              </a:rPr>
              <a:t>12</a:t>
            </a:r>
            <a:r>
              <a:rPr kumimoji="0" lang="zh-TW" altLang="zh-TW" sz="1400">
                <a:latin typeface="微軟正黑體" panose="020B0604030504040204" pitchFamily="34" charset="-120"/>
                <a:ea typeface="微軟正黑體" panose="020B0604030504040204" pitchFamily="34" charset="-120"/>
              </a:rPr>
              <a:t>條</a:t>
            </a:r>
            <a:r>
              <a:rPr kumimoji="0" lang="en-US" altLang="zh-TW" sz="1400">
                <a:latin typeface="微軟正黑體" panose="020B0604030504040204" pitchFamily="34" charset="-120"/>
                <a:ea typeface="微軟正黑體" panose="020B0604030504040204" pitchFamily="34" charset="-120"/>
              </a:rPr>
              <a:t>(</a:t>
            </a:r>
            <a:r>
              <a:rPr kumimoji="0" lang="zh-TW" altLang="zh-TW" sz="1400">
                <a:latin typeface="微軟正黑體" panose="020B0604030504040204" pitchFamily="34" charset="-120"/>
                <a:ea typeface="微軟正黑體" panose="020B0604030504040204" pitchFamily="34" charset="-120"/>
              </a:rPr>
              <a:t>婦女和保健</a:t>
            </a:r>
            <a:r>
              <a:rPr kumimoji="0" lang="en-US" altLang="zh-TW" sz="1400">
                <a:latin typeface="微軟正黑體" panose="020B0604030504040204" pitchFamily="34" charset="-120"/>
                <a:ea typeface="微軟正黑體" panose="020B0604030504040204" pitchFamily="34" charset="-120"/>
              </a:rPr>
              <a:t>)</a:t>
            </a:r>
            <a:endParaRPr kumimoji="0" lang="zh-TW" altLang="zh-TW" sz="1400">
              <a:latin typeface="微軟正黑體" panose="020B0604030504040204" pitchFamily="34" charset="-120"/>
              <a:ea typeface="微軟正黑體" panose="020B0604030504040204" pitchFamily="34" charset="-120"/>
            </a:endParaRP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25 </a:t>
            </a:r>
            <a:r>
              <a:rPr kumimoji="0" lang="zh-TW" altLang="zh-TW" sz="1400">
                <a:latin typeface="微軟正黑體" panose="020B0604030504040204" pitchFamily="34" charset="-120"/>
                <a:ea typeface="微軟正黑體" panose="020B0604030504040204" pitchFamily="34" charset="-120"/>
              </a:rPr>
              <a:t>號：《公約》第</a:t>
            </a:r>
            <a:r>
              <a:rPr kumimoji="0" lang="en-US" altLang="zh-TW" sz="1400">
                <a:latin typeface="微軟正黑體" panose="020B0604030504040204" pitchFamily="34" charset="-120"/>
                <a:ea typeface="微軟正黑體" panose="020B0604030504040204" pitchFamily="34" charset="-120"/>
              </a:rPr>
              <a:t>4</a:t>
            </a:r>
            <a:r>
              <a:rPr kumimoji="0" lang="zh-TW" altLang="zh-TW" sz="1400">
                <a:latin typeface="微軟正黑體" panose="020B0604030504040204" pitchFamily="34" charset="-120"/>
                <a:ea typeface="微軟正黑體" panose="020B0604030504040204" pitchFamily="34" charset="-120"/>
              </a:rPr>
              <a:t>條第</a:t>
            </a:r>
            <a:r>
              <a:rPr kumimoji="0" lang="en-US" altLang="zh-TW" sz="1400">
                <a:latin typeface="微軟正黑體" panose="020B0604030504040204" pitchFamily="34" charset="-120"/>
                <a:ea typeface="微軟正黑體" panose="020B0604030504040204" pitchFamily="34" charset="-120"/>
              </a:rPr>
              <a:t>1</a:t>
            </a:r>
            <a:r>
              <a:rPr kumimoji="0" lang="zh-TW" altLang="zh-TW" sz="1400">
                <a:latin typeface="微軟正黑體" panose="020B0604030504040204" pitchFamily="34" charset="-120"/>
                <a:ea typeface="微軟正黑體" panose="020B0604030504040204" pitchFamily="34" charset="-120"/>
              </a:rPr>
              <a:t>款</a:t>
            </a:r>
            <a:r>
              <a:rPr kumimoji="0" lang="en-US" altLang="zh-TW" sz="1400">
                <a:latin typeface="微軟正黑體" panose="020B0604030504040204" pitchFamily="34" charset="-120"/>
                <a:ea typeface="微軟正黑體" panose="020B0604030504040204" pitchFamily="34" charset="-120"/>
              </a:rPr>
              <a:t>(</a:t>
            </a:r>
            <a:r>
              <a:rPr kumimoji="0" lang="zh-TW" altLang="zh-TW" sz="1400">
                <a:latin typeface="微軟正黑體" panose="020B0604030504040204" pitchFamily="34" charset="-120"/>
                <a:ea typeface="微軟正黑體" panose="020B0604030504040204" pitchFamily="34" charset="-120"/>
              </a:rPr>
              <a:t>暫行特別措施</a:t>
            </a:r>
            <a:r>
              <a:rPr kumimoji="0" lang="en-US" altLang="zh-TW" sz="1400">
                <a:latin typeface="微軟正黑體" panose="020B0604030504040204" pitchFamily="34" charset="-120"/>
                <a:ea typeface="微軟正黑體" panose="020B0604030504040204" pitchFamily="34" charset="-120"/>
              </a:rPr>
              <a:t>)</a:t>
            </a:r>
            <a:endParaRPr kumimoji="0" lang="zh-TW" altLang="zh-TW" sz="1400">
              <a:latin typeface="微軟正黑體" panose="020B0604030504040204" pitchFamily="34" charset="-120"/>
              <a:ea typeface="微軟正黑體" panose="020B0604030504040204" pitchFamily="34" charset="-120"/>
            </a:endParaRP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26 </a:t>
            </a:r>
            <a:r>
              <a:rPr kumimoji="0" lang="zh-TW" altLang="zh-TW" sz="1400">
                <a:latin typeface="微軟正黑體" panose="020B0604030504040204" pitchFamily="34" charset="-120"/>
                <a:ea typeface="微軟正黑體" panose="020B0604030504040204" pitchFamily="34" charset="-120"/>
              </a:rPr>
              <a:t>號：女性移工</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27 </a:t>
            </a:r>
            <a:r>
              <a:rPr kumimoji="0" lang="zh-TW" altLang="zh-TW" sz="1400">
                <a:latin typeface="微軟正黑體" panose="020B0604030504040204" pitchFamily="34" charset="-120"/>
                <a:ea typeface="微軟正黑體" panose="020B0604030504040204" pitchFamily="34" charset="-120"/>
              </a:rPr>
              <a:t>號：高齡婦女及其人權</a:t>
            </a:r>
          </a:p>
          <a:p>
            <a:r>
              <a:rPr kumimoji="0" lang="zh-TW" altLang="zh-TW"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28 </a:t>
            </a:r>
            <a:r>
              <a:rPr kumimoji="0" lang="zh-TW" altLang="zh-TW" sz="1400">
                <a:latin typeface="微軟正黑體" panose="020B0604030504040204" pitchFamily="34" charset="-120"/>
                <a:ea typeface="微軟正黑體" panose="020B0604030504040204" pitchFamily="34" charset="-120"/>
              </a:rPr>
              <a:t>號：締約國在《公約》第</a:t>
            </a:r>
            <a:r>
              <a:rPr kumimoji="0" lang="en-US" altLang="zh-TW" sz="1400">
                <a:latin typeface="微軟正黑體" panose="020B0604030504040204" pitchFamily="34" charset="-120"/>
                <a:ea typeface="微軟正黑體" panose="020B0604030504040204" pitchFamily="34" charset="-120"/>
              </a:rPr>
              <a:t>2</a:t>
            </a:r>
            <a:r>
              <a:rPr kumimoji="0" lang="zh-TW" altLang="zh-TW" sz="1400">
                <a:latin typeface="微軟正黑體" panose="020B0604030504040204" pitchFamily="34" charset="-120"/>
                <a:ea typeface="微軟正黑體" panose="020B0604030504040204" pitchFamily="34" charset="-120"/>
              </a:rPr>
              <a:t>條之下的核心義務</a:t>
            </a:r>
            <a:endParaRPr kumimoji="0" lang="en-US" altLang="zh-TW" sz="1400">
              <a:latin typeface="微軟正黑體" panose="020B0604030504040204" pitchFamily="34" charset="-120"/>
              <a:ea typeface="微軟正黑體" panose="020B0604030504040204" pitchFamily="34" charset="-120"/>
            </a:endParaRPr>
          </a:p>
          <a:p>
            <a:r>
              <a:rPr kumimoji="0" lang="zh-TW" altLang="en-US"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29</a:t>
            </a:r>
            <a:r>
              <a:rPr kumimoji="0" lang="zh-TW" altLang="en-US" sz="1400">
                <a:latin typeface="微軟正黑體" panose="020B0604030504040204" pitchFamily="34" charset="-120"/>
                <a:ea typeface="微軟正黑體" panose="020B0604030504040204" pitchFamily="34" charset="-120"/>
              </a:rPr>
              <a:t>號：</a:t>
            </a:r>
            <a:r>
              <a:rPr kumimoji="0" lang="zh-TW" altLang="zh-TW" sz="1400">
                <a:latin typeface="微軟正黑體" panose="020B0604030504040204" pitchFamily="34" charset="-120"/>
                <a:ea typeface="微軟正黑體" panose="020B0604030504040204" pitchFamily="34" charset="-120"/>
              </a:rPr>
              <a:t>《公約》第</a:t>
            </a:r>
            <a:r>
              <a:rPr kumimoji="0" lang="en-US" altLang="zh-TW" sz="1400">
                <a:latin typeface="微軟正黑體" panose="020B0604030504040204" pitchFamily="34" charset="-120"/>
                <a:ea typeface="微軟正黑體" panose="020B0604030504040204" pitchFamily="34" charset="-120"/>
              </a:rPr>
              <a:t>16</a:t>
            </a:r>
            <a:r>
              <a:rPr kumimoji="0" lang="zh-TW" altLang="zh-TW" sz="1400">
                <a:latin typeface="微軟正黑體" panose="020B0604030504040204" pitchFamily="34" charset="-120"/>
                <a:ea typeface="微軟正黑體" panose="020B0604030504040204" pitchFamily="34" charset="-120"/>
              </a:rPr>
              <a:t>條</a:t>
            </a:r>
            <a:r>
              <a:rPr kumimoji="0" lang="zh-TW" altLang="en-US" sz="1400">
                <a:latin typeface="微軟正黑體" panose="020B0604030504040204" pitchFamily="34" charset="-120"/>
                <a:ea typeface="微軟正黑體" panose="020B0604030504040204" pitchFamily="34" charset="-120"/>
              </a:rPr>
              <a:t>的一般性建議（婚姻、家庭關係及其解除的經濟後果）</a:t>
            </a:r>
            <a:endParaRPr kumimoji="0" lang="en-US" altLang="zh-TW" sz="1400">
              <a:latin typeface="微軟正黑體" panose="020B0604030504040204" pitchFamily="34" charset="-120"/>
              <a:ea typeface="微軟正黑體" panose="020B0604030504040204" pitchFamily="34" charset="-120"/>
            </a:endParaRPr>
          </a:p>
          <a:p>
            <a:r>
              <a:rPr kumimoji="0" lang="zh-TW" altLang="en-US"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30</a:t>
            </a:r>
            <a:r>
              <a:rPr kumimoji="0" lang="zh-TW" altLang="en-US" sz="1400">
                <a:latin typeface="微軟正黑體" panose="020B0604030504040204" pitchFamily="34" charset="-120"/>
                <a:ea typeface="微軟正黑體" panose="020B0604030504040204" pitchFamily="34" charset="-120"/>
              </a:rPr>
              <a:t>號：婦女在預防衝突、衝突及衝突後局勢中的作用</a:t>
            </a:r>
            <a:endParaRPr kumimoji="0" lang="en-US" altLang="zh-TW" sz="1400">
              <a:latin typeface="微軟正黑體" panose="020B0604030504040204" pitchFamily="34" charset="-120"/>
              <a:ea typeface="微軟正黑體" panose="020B0604030504040204" pitchFamily="34" charset="-120"/>
            </a:endParaRPr>
          </a:p>
          <a:p>
            <a:r>
              <a:rPr kumimoji="0" lang="zh-TW" altLang="en-US"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31</a:t>
            </a:r>
            <a:r>
              <a:rPr kumimoji="0" lang="zh-TW" altLang="en-US" sz="1400">
                <a:latin typeface="微軟正黑體" panose="020B0604030504040204" pitchFamily="34" charset="-120"/>
                <a:ea typeface="微軟正黑體" panose="020B0604030504040204" pitchFamily="34" charset="-120"/>
              </a:rPr>
              <a:t>號：與兒童權利委員會有關有害作法的第</a:t>
            </a:r>
            <a:r>
              <a:rPr kumimoji="0" lang="en-US" altLang="zh-TW" sz="1400">
                <a:latin typeface="微軟正黑體" panose="020B0604030504040204" pitchFamily="34" charset="-120"/>
                <a:ea typeface="微軟正黑體" panose="020B0604030504040204" pitchFamily="34" charset="-120"/>
              </a:rPr>
              <a:t>18</a:t>
            </a:r>
            <a:r>
              <a:rPr kumimoji="0" lang="zh-TW" altLang="en-US" sz="1400">
                <a:latin typeface="微軟正黑體" panose="020B0604030504040204" pitchFamily="34" charset="-120"/>
                <a:ea typeface="微軟正黑體" panose="020B0604030504040204" pitchFamily="34" charset="-120"/>
              </a:rPr>
              <a:t>號聯合一般性建議</a:t>
            </a:r>
            <a:endParaRPr kumimoji="0" lang="en-US" altLang="zh-TW" sz="1400">
              <a:latin typeface="微軟正黑體" panose="020B0604030504040204" pitchFamily="34" charset="-120"/>
              <a:ea typeface="微軟正黑體" panose="020B0604030504040204" pitchFamily="34" charset="-120"/>
            </a:endParaRPr>
          </a:p>
          <a:p>
            <a:r>
              <a:rPr kumimoji="0" lang="zh-TW" altLang="en-US"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32</a:t>
            </a:r>
            <a:r>
              <a:rPr kumimoji="0" lang="zh-TW" altLang="en-US" sz="1400">
                <a:latin typeface="微軟正黑體" panose="020B0604030504040204" pitchFamily="34" charset="-120"/>
                <a:ea typeface="微軟正黑體" panose="020B0604030504040204" pitchFamily="34" charset="-120"/>
              </a:rPr>
              <a:t>號：婦女的難民地位、庇護、國籍和無國籍狀態</a:t>
            </a:r>
            <a:endParaRPr kumimoji="0" lang="en-US" altLang="zh-TW" sz="1400">
              <a:latin typeface="微軟正黑體" panose="020B0604030504040204" pitchFamily="34" charset="-120"/>
              <a:ea typeface="微軟正黑體" panose="020B0604030504040204" pitchFamily="34" charset="-120"/>
            </a:endParaRPr>
          </a:p>
          <a:p>
            <a:r>
              <a:rPr kumimoji="0" lang="zh-TW" altLang="en-US" sz="1400">
                <a:latin typeface="微軟正黑體" panose="020B0604030504040204" pitchFamily="34" charset="-120"/>
                <a:ea typeface="微軟正黑體" panose="020B0604030504040204" pitchFamily="34" charset="-120"/>
              </a:rPr>
              <a:t>第</a:t>
            </a:r>
            <a:r>
              <a:rPr kumimoji="0" lang="en-US" altLang="zh-TW" sz="1400">
                <a:latin typeface="微軟正黑體" panose="020B0604030504040204" pitchFamily="34" charset="-120"/>
                <a:ea typeface="微軟正黑體" panose="020B0604030504040204" pitchFamily="34" charset="-120"/>
              </a:rPr>
              <a:t>33</a:t>
            </a:r>
            <a:r>
              <a:rPr kumimoji="0" lang="zh-TW" altLang="en-US" sz="1400">
                <a:latin typeface="微軟正黑體" panose="020B0604030504040204" pitchFamily="34" charset="-120"/>
                <a:ea typeface="微軟正黑體" panose="020B0604030504040204" pitchFamily="34" charset="-120"/>
              </a:rPr>
              <a:t>號：近用司法資源    </a:t>
            </a:r>
          </a:p>
        </p:txBody>
      </p:sp>
      <p:grpSp>
        <p:nvGrpSpPr>
          <p:cNvPr id="70662" name="群組 9"/>
          <p:cNvGrpSpPr>
            <a:grpSpLocks/>
          </p:cNvGrpSpPr>
          <p:nvPr/>
        </p:nvGrpSpPr>
        <p:grpSpPr bwMode="auto">
          <a:xfrm>
            <a:off x="4300538" y="6453188"/>
            <a:ext cx="3943350" cy="287337"/>
            <a:chOff x="4798267" y="6515111"/>
            <a:chExt cx="4094213" cy="288843"/>
          </a:xfrm>
        </p:grpSpPr>
        <p:sp>
          <p:nvSpPr>
            <p:cNvPr id="8" name="文字方塊 7"/>
            <p:cNvSpPr txBox="1"/>
            <p:nvPr/>
          </p:nvSpPr>
          <p:spPr>
            <a:xfrm>
              <a:off x="4931773" y="6515111"/>
              <a:ext cx="3960707" cy="276076"/>
            </a:xfrm>
            <a:prstGeom prst="rect">
              <a:avLst/>
            </a:prstGeom>
            <a:noFill/>
          </p:spPr>
          <p:txBody>
            <a:bodyPr>
              <a:spAutoFit/>
            </a:bodyPr>
            <a:lstStyle/>
            <a:p>
              <a:pPr eaLnBrk="1" hangingPunct="1">
                <a:buFont typeface="Wingdings 2" pitchFamily="18" charset="2"/>
                <a:buNone/>
                <a:defRPr/>
              </a:pPr>
              <a:r>
                <a:rPr lang="zh-TW" altLang="zh-TW" sz="1200" b="1" dirty="0">
                  <a:solidFill>
                    <a:schemeClr val="accent2">
                      <a:lumMod val="75000"/>
                    </a:schemeClr>
                  </a:solidFill>
                  <a:latin typeface="微軟正黑體" pitchFamily="34" charset="-120"/>
                  <a:ea typeface="微軟正黑體" pitchFamily="34" charset="-120"/>
                </a:rPr>
                <a:t>詳細內容可參閱行政院性別平等會網站</a:t>
              </a:r>
              <a:r>
                <a:rPr lang="en-US" altLang="zh-TW" sz="1200" b="1" dirty="0">
                  <a:solidFill>
                    <a:schemeClr val="accent2">
                      <a:lumMod val="75000"/>
                    </a:schemeClr>
                  </a:solidFill>
                  <a:latin typeface="微軟正黑體" pitchFamily="34" charset="-120"/>
                  <a:ea typeface="微軟正黑體" pitchFamily="34" charset="-120"/>
                </a:rPr>
                <a:t>CEDAW</a:t>
              </a:r>
              <a:r>
                <a:rPr lang="zh-TW" altLang="zh-TW" sz="1200" b="1" dirty="0">
                  <a:solidFill>
                    <a:schemeClr val="accent2">
                      <a:lumMod val="75000"/>
                    </a:schemeClr>
                  </a:solidFill>
                  <a:latin typeface="微軟正黑體" pitchFamily="34" charset="-120"/>
                  <a:ea typeface="微軟正黑體" pitchFamily="34" charset="-120"/>
                </a:rPr>
                <a:t>專區</a:t>
              </a:r>
              <a:endParaRPr lang="zh-TW" altLang="en-US" sz="1200" dirty="0">
                <a:solidFill>
                  <a:schemeClr val="accent2">
                    <a:lumMod val="75000"/>
                  </a:schemeClr>
                </a:solidFill>
                <a:latin typeface="微軟正黑體" pitchFamily="34" charset="-120"/>
                <a:ea typeface="微軟正黑體" pitchFamily="34" charset="-120"/>
              </a:endParaRPr>
            </a:p>
          </p:txBody>
        </p:sp>
        <p:grpSp>
          <p:nvGrpSpPr>
            <p:cNvPr id="70665" name="流程圖: 抽選 8"/>
            <p:cNvGrpSpPr>
              <a:grpSpLocks/>
            </p:cNvGrpSpPr>
            <p:nvPr/>
          </p:nvGrpSpPr>
          <p:grpSpPr bwMode="auto">
            <a:xfrm>
              <a:off x="4798267" y="6571657"/>
              <a:ext cx="225474" cy="232297"/>
              <a:chOff x="4797552" y="6571488"/>
              <a:chExt cx="225552" cy="231648"/>
            </a:xfrm>
          </p:grpSpPr>
          <p:pic>
            <p:nvPicPr>
              <p:cNvPr id="70666" name="流程圖: 抽選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552" y="6571488"/>
                <a:ext cx="225552" cy="23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9"/>
              <p:cNvSpPr txBox="1">
                <a:spLocks noChangeArrowheads="1"/>
              </p:cNvSpPr>
              <p:nvPr/>
            </p:nvSpPr>
            <p:spPr bwMode="auto">
              <a:xfrm rot="5400000">
                <a:off x="4855859" y="6641974"/>
                <a:ext cx="61561" cy="5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endParaRPr kumimoji="0" lang="zh-TW" altLang="en-US" sz="1800">
                  <a:solidFill>
                    <a:srgbClr val="FFFFFF"/>
                  </a:solidFill>
                </a:endParaRPr>
              </a:p>
            </p:txBody>
          </p:sp>
        </p:grpSp>
      </p:grpSp>
      <p:sp>
        <p:nvSpPr>
          <p:cNvPr id="70663" name="AutoShape 12">
            <a:hlinkClick r:id="rId3" action="ppaction://hlinksldjump" highlightClick="1"/>
          </p:cNvPr>
          <p:cNvSpPr>
            <a:spLocks noChangeArrowheads="1"/>
          </p:cNvSpPr>
          <p:nvPr/>
        </p:nvSpPr>
        <p:spPr bwMode="auto">
          <a:xfrm>
            <a:off x="8243888" y="6453188"/>
            <a:ext cx="431800" cy="360362"/>
          </a:xfrm>
          <a:prstGeom prst="actionButtonReturn">
            <a:avLst/>
          </a:prstGeom>
          <a:solidFill>
            <a:srgbClr val="FFD9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pPr eaLnBrk="1" hangingPunct="1"/>
            <a:r>
              <a:rPr lang="zh-TW" altLang="en-US" smtClean="0"/>
              <a:t>二、</a:t>
            </a:r>
            <a:r>
              <a:rPr lang="en-US" altLang="zh-TW" smtClean="0"/>
              <a:t>CEDAW</a:t>
            </a:r>
            <a:r>
              <a:rPr lang="zh-TW" altLang="en-US" smtClean="0"/>
              <a:t>三核心概念</a:t>
            </a:r>
            <a:r>
              <a:rPr lang="en-US" altLang="zh-TW" sz="2800" smtClean="0"/>
              <a:t>(1/7)</a:t>
            </a:r>
            <a:endParaRPr lang="zh-TW" altLang="en-US" smtClean="0"/>
          </a:p>
        </p:txBody>
      </p:sp>
      <p:sp>
        <p:nvSpPr>
          <p:cNvPr id="18435" name="內容版面配置區 2"/>
          <p:cNvSpPr>
            <a:spLocks noGrp="1"/>
          </p:cNvSpPr>
          <p:nvPr>
            <p:ph idx="1"/>
          </p:nvPr>
        </p:nvSpPr>
        <p:spPr/>
        <p:txBody>
          <a:bodyPr/>
          <a:lstStyle/>
          <a:p>
            <a:pPr eaLnBrk="1" hangingPunct="1">
              <a:defRPr/>
            </a:pPr>
            <a:r>
              <a:rPr lang="zh-TW" altLang="en-US" dirty="0" smtClean="0">
                <a:solidFill>
                  <a:schemeClr val="tx1">
                    <a:lumMod val="65000"/>
                    <a:lumOff val="35000"/>
                  </a:schemeClr>
                </a:solidFill>
                <a:latin typeface="微軟正黑體" pitchFamily="34" charset="-120"/>
                <a:ea typeface="微軟正黑體" pitchFamily="34" charset="-120"/>
              </a:rPr>
              <a:t> </a:t>
            </a:r>
            <a:r>
              <a:rPr lang="en-US" altLang="zh-TW" dirty="0" smtClean="0">
                <a:solidFill>
                  <a:schemeClr val="tx1">
                    <a:lumMod val="65000"/>
                    <a:lumOff val="35000"/>
                  </a:schemeClr>
                </a:solidFill>
                <a:latin typeface="微軟正黑體" pitchFamily="34" charset="-120"/>
                <a:ea typeface="微軟正黑體" pitchFamily="34" charset="-120"/>
              </a:rPr>
              <a:t>CEDAW</a:t>
            </a:r>
            <a:r>
              <a:rPr lang="zh-TW" altLang="en-US" dirty="0" smtClean="0">
                <a:solidFill>
                  <a:schemeClr val="tx1">
                    <a:lumMod val="65000"/>
                    <a:lumOff val="35000"/>
                  </a:schemeClr>
                </a:solidFill>
                <a:latin typeface="微軟正黑體" pitchFamily="34" charset="-120"/>
                <a:ea typeface="微軟正黑體" pitchFamily="34" charset="-120"/>
              </a:rPr>
              <a:t>有三項核心概念，分別是：</a:t>
            </a:r>
          </a:p>
        </p:txBody>
      </p:sp>
      <p:sp>
        <p:nvSpPr>
          <p:cNvPr id="2150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DAE8572-3C10-4DF8-B079-E61654E09F41}"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6" name="向右箭號 5"/>
          <p:cNvSpPr/>
          <p:nvPr/>
        </p:nvSpPr>
        <p:spPr>
          <a:xfrm>
            <a:off x="2411413" y="2276475"/>
            <a:ext cx="6048375" cy="4176713"/>
          </a:xfrm>
          <a:prstGeom prst="rightArrow">
            <a:avLst>
              <a:gd name="adj1" fmla="val 50000"/>
              <a:gd name="adj2" fmla="val 81834"/>
            </a:avLst>
          </a:prstGeom>
          <a:solidFill>
            <a:srgbClr val="FF89B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 name="矩形 10"/>
          <p:cNvSpPr/>
          <p:nvPr/>
        </p:nvSpPr>
        <p:spPr>
          <a:xfrm>
            <a:off x="1908175" y="2349500"/>
            <a:ext cx="2016125" cy="1295400"/>
          </a:xfrm>
          <a:prstGeom prst="rect">
            <a:avLst/>
          </a:prstGeom>
          <a:solidFill>
            <a:schemeClr val="accent6">
              <a:lumMod val="60000"/>
              <a:lumOff val="40000"/>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lumMod val="50000"/>
                    <a:lumOff val="50000"/>
                  </a:schemeClr>
                </a:solidFill>
                <a:latin typeface="微軟正黑體" pitchFamily="34" charset="-120"/>
                <a:ea typeface="微軟正黑體" pitchFamily="34" charset="-120"/>
              </a:rPr>
              <a:t>不歧視</a:t>
            </a:r>
          </a:p>
        </p:txBody>
      </p:sp>
      <p:sp>
        <p:nvSpPr>
          <p:cNvPr id="12" name="矩形 11"/>
          <p:cNvSpPr/>
          <p:nvPr/>
        </p:nvSpPr>
        <p:spPr>
          <a:xfrm>
            <a:off x="1908175" y="3860800"/>
            <a:ext cx="2016125" cy="1296988"/>
          </a:xfrm>
          <a:prstGeom prst="rect">
            <a:avLst/>
          </a:prstGeom>
          <a:solidFill>
            <a:schemeClr val="accent6">
              <a:lumMod val="60000"/>
              <a:lumOff val="40000"/>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lumMod val="50000"/>
                    <a:lumOff val="50000"/>
                  </a:schemeClr>
                </a:solidFill>
                <a:latin typeface="微軟正黑體" pitchFamily="34" charset="-120"/>
                <a:ea typeface="微軟正黑體" pitchFamily="34" charset="-120"/>
              </a:rPr>
              <a:t>形式平等</a:t>
            </a:r>
          </a:p>
        </p:txBody>
      </p:sp>
      <p:sp>
        <p:nvSpPr>
          <p:cNvPr id="13" name="矩形 12"/>
          <p:cNvSpPr/>
          <p:nvPr/>
        </p:nvSpPr>
        <p:spPr>
          <a:xfrm>
            <a:off x="1908175" y="5300663"/>
            <a:ext cx="2016125" cy="1296987"/>
          </a:xfrm>
          <a:prstGeom prst="rect">
            <a:avLst/>
          </a:prstGeom>
          <a:solidFill>
            <a:schemeClr val="accent6">
              <a:lumMod val="60000"/>
              <a:lumOff val="40000"/>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lumMod val="50000"/>
                    <a:lumOff val="50000"/>
                  </a:schemeClr>
                </a:solidFill>
                <a:latin typeface="微軟正黑體" pitchFamily="34" charset="-120"/>
                <a:ea typeface="微軟正黑體" pitchFamily="34" charset="-120"/>
              </a:rPr>
              <a:t>個人義務</a:t>
            </a:r>
          </a:p>
        </p:txBody>
      </p:sp>
      <p:sp>
        <p:nvSpPr>
          <p:cNvPr id="14" name="矩形 13"/>
          <p:cNvSpPr/>
          <p:nvPr/>
        </p:nvSpPr>
        <p:spPr>
          <a:xfrm>
            <a:off x="5724525" y="2349500"/>
            <a:ext cx="2016125" cy="1295400"/>
          </a:xfrm>
          <a:prstGeom prst="rect">
            <a:avLst/>
          </a:prstGeom>
          <a:solidFill>
            <a:schemeClr val="accent6">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solidFill>
                <a:latin typeface="微軟正黑體" pitchFamily="34" charset="-120"/>
                <a:ea typeface="微軟正黑體" pitchFamily="34" charset="-120"/>
              </a:rPr>
              <a:t>禁止歧視</a:t>
            </a:r>
          </a:p>
        </p:txBody>
      </p:sp>
      <p:sp>
        <p:nvSpPr>
          <p:cNvPr id="15" name="矩形 14"/>
          <p:cNvSpPr/>
          <p:nvPr/>
        </p:nvSpPr>
        <p:spPr>
          <a:xfrm>
            <a:off x="5724525" y="3860800"/>
            <a:ext cx="2016125" cy="1296988"/>
          </a:xfrm>
          <a:prstGeom prst="rect">
            <a:avLst/>
          </a:prstGeom>
          <a:solidFill>
            <a:schemeClr val="accent6">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solidFill>
                <a:latin typeface="微軟正黑體" pitchFamily="34" charset="-120"/>
                <a:ea typeface="微軟正黑體" pitchFamily="34" charset="-120"/>
              </a:rPr>
              <a:t>實質平等</a:t>
            </a:r>
          </a:p>
        </p:txBody>
      </p:sp>
      <p:sp>
        <p:nvSpPr>
          <p:cNvPr id="16" name="矩形 15"/>
          <p:cNvSpPr/>
          <p:nvPr/>
        </p:nvSpPr>
        <p:spPr>
          <a:xfrm>
            <a:off x="5724525" y="5300663"/>
            <a:ext cx="2016125" cy="1296987"/>
          </a:xfrm>
          <a:prstGeom prst="rect">
            <a:avLst/>
          </a:prstGeom>
          <a:solidFill>
            <a:schemeClr val="accent6">
              <a:alpha val="80000"/>
            </a:schemeClr>
          </a:solidFill>
        </p:spPr>
        <p:style>
          <a:lnRef idx="3">
            <a:schemeClr val="lt1"/>
          </a:lnRef>
          <a:fillRef idx="1">
            <a:schemeClr val="accent6"/>
          </a:fillRef>
          <a:effectRef idx="1">
            <a:schemeClr val="accent6"/>
          </a:effectRef>
          <a:fontRef idx="minor">
            <a:schemeClr val="lt1"/>
          </a:fontRef>
        </p:style>
        <p:txBody>
          <a:bodyPr anchor="ctr"/>
          <a:lstStyle/>
          <a:p>
            <a:pPr algn="ctr" eaLnBrk="1" hangingPunct="1">
              <a:defRPr/>
            </a:pPr>
            <a:r>
              <a:rPr lang="zh-TW" altLang="en-US" sz="3200" b="1" dirty="0">
                <a:solidFill>
                  <a:schemeClr val="tx1"/>
                </a:solidFill>
                <a:latin typeface="微軟正黑體" pitchFamily="34" charset="-120"/>
                <a:ea typeface="微軟正黑體" pitchFamily="34" charset="-120"/>
              </a:rPr>
              <a:t>國家義務</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3"/>
          <p:cNvSpPr>
            <a:spLocks noGrp="1"/>
          </p:cNvSpPr>
          <p:nvPr>
            <p:ph type="title"/>
          </p:nvPr>
        </p:nvSpPr>
        <p:spPr/>
        <p:txBody>
          <a:bodyPr/>
          <a:lstStyle/>
          <a:p>
            <a:r>
              <a:rPr lang="zh-TW" altLang="en-US" smtClean="0"/>
              <a:t>六、暫行特別措施相關規定</a:t>
            </a:r>
          </a:p>
        </p:txBody>
      </p:sp>
      <p:sp>
        <p:nvSpPr>
          <p:cNvPr id="9" name="內容版面配置區 8"/>
          <p:cNvSpPr>
            <a:spLocks noGrp="1"/>
          </p:cNvSpPr>
          <p:nvPr>
            <p:ph idx="1"/>
          </p:nvPr>
        </p:nvSpPr>
        <p:spPr>
          <a:xfrm>
            <a:off x="468313" y="1557338"/>
            <a:ext cx="8229600" cy="4525962"/>
          </a:xfrm>
        </p:spPr>
        <p:txBody>
          <a:bodyPr/>
          <a:lstStyle/>
          <a:p>
            <a:pPr lvl="1">
              <a:lnSpc>
                <a:spcPct val="120000"/>
              </a:lnSpc>
              <a:spcBef>
                <a:spcPts val="600"/>
              </a:spcBef>
              <a:defRPr/>
            </a:pPr>
            <a:r>
              <a:rPr lang="en-US" altLang="zh-TW" sz="2400" dirty="0" smtClean="0">
                <a:solidFill>
                  <a:schemeClr val="tx1">
                    <a:lumMod val="75000"/>
                    <a:lumOff val="25000"/>
                  </a:schemeClr>
                </a:solidFill>
                <a:latin typeface="微軟正黑體" pitchFamily="34" charset="-120"/>
                <a:ea typeface="微軟正黑體" pitchFamily="34" charset="-120"/>
              </a:rPr>
              <a:t>CEDAW</a:t>
            </a:r>
            <a:r>
              <a:rPr lang="zh-TW" altLang="en-US" sz="2400" dirty="0" smtClean="0">
                <a:solidFill>
                  <a:schemeClr val="tx1">
                    <a:lumMod val="75000"/>
                    <a:lumOff val="25000"/>
                  </a:schemeClr>
                </a:solidFill>
                <a:latin typeface="微軟正黑體" pitchFamily="34" charset="-120"/>
                <a:ea typeface="微軟正黑體" pitchFamily="34" charset="-120"/>
              </a:rPr>
              <a:t>第</a:t>
            </a:r>
            <a:r>
              <a:rPr lang="en-US" altLang="zh-TW" sz="2400" dirty="0" smtClean="0">
                <a:solidFill>
                  <a:schemeClr val="tx1">
                    <a:lumMod val="75000"/>
                    <a:lumOff val="25000"/>
                  </a:schemeClr>
                </a:solidFill>
                <a:latin typeface="微軟正黑體" pitchFamily="34" charset="-120"/>
                <a:ea typeface="微軟正黑體" pitchFamily="34" charset="-120"/>
              </a:rPr>
              <a:t>4</a:t>
            </a:r>
            <a:r>
              <a:rPr lang="zh-TW" altLang="en-US" sz="2400" dirty="0" smtClean="0">
                <a:solidFill>
                  <a:schemeClr val="tx1">
                    <a:lumMod val="75000"/>
                    <a:lumOff val="25000"/>
                  </a:schemeClr>
                </a:solidFill>
                <a:latin typeface="微軟正黑體" pitchFamily="34" charset="-120"/>
                <a:ea typeface="微軟正黑體" pitchFamily="34" charset="-120"/>
              </a:rPr>
              <a:t>條第</a:t>
            </a:r>
            <a:r>
              <a:rPr lang="en-US" altLang="zh-TW" sz="2400" dirty="0" smtClean="0">
                <a:solidFill>
                  <a:schemeClr val="tx1">
                    <a:lumMod val="75000"/>
                    <a:lumOff val="25000"/>
                  </a:schemeClr>
                </a:solidFill>
                <a:latin typeface="微軟正黑體" pitchFamily="34" charset="-120"/>
                <a:ea typeface="微軟正黑體" pitchFamily="34" charset="-120"/>
              </a:rPr>
              <a:t>1</a:t>
            </a:r>
            <a:r>
              <a:rPr lang="zh-TW" altLang="en-US" sz="2400" dirty="0" smtClean="0">
                <a:solidFill>
                  <a:schemeClr val="tx1">
                    <a:lumMod val="75000"/>
                    <a:lumOff val="25000"/>
                  </a:schemeClr>
                </a:solidFill>
                <a:latin typeface="微軟正黑體" pitchFamily="34" charset="-120"/>
                <a:ea typeface="微軟正黑體" pitchFamily="34" charset="-120"/>
              </a:rPr>
              <a:t>項：「締約各國為加速實現男女事實上的平等而採取的</a:t>
            </a:r>
            <a:r>
              <a:rPr lang="zh-TW" altLang="en-US" sz="2400" b="1" dirty="0" smtClean="0">
                <a:solidFill>
                  <a:srgbClr val="FF6699"/>
                </a:solidFill>
                <a:latin typeface="微軟正黑體" pitchFamily="34" charset="-120"/>
                <a:ea typeface="微軟正黑體" pitchFamily="34" charset="-120"/>
              </a:rPr>
              <a:t>暫行特別措施，不得視為本公約所指的歧視</a:t>
            </a:r>
            <a:r>
              <a:rPr lang="zh-TW" altLang="en-US" sz="2400" dirty="0" smtClean="0">
                <a:solidFill>
                  <a:schemeClr val="tx1">
                    <a:lumMod val="75000"/>
                    <a:lumOff val="25000"/>
                  </a:schemeClr>
                </a:solidFill>
                <a:latin typeface="微軟正黑體" pitchFamily="34" charset="-120"/>
                <a:ea typeface="微軟正黑體" pitchFamily="34" charset="-120"/>
              </a:rPr>
              <a:t>，亦不得因此導致維持不平等的標準或另立標準；這些措施應在男女機會和待遇平等的目的達到之後，停止採用。」</a:t>
            </a:r>
            <a:endParaRPr lang="en-US" altLang="zh-TW" sz="2400" dirty="0" smtClean="0">
              <a:solidFill>
                <a:schemeClr val="tx1">
                  <a:lumMod val="75000"/>
                  <a:lumOff val="25000"/>
                </a:schemeClr>
              </a:solidFill>
              <a:latin typeface="微軟正黑體" pitchFamily="34" charset="-120"/>
              <a:ea typeface="微軟正黑體" pitchFamily="34" charset="-120"/>
            </a:endParaRPr>
          </a:p>
          <a:p>
            <a:pPr lvl="1">
              <a:lnSpc>
                <a:spcPct val="120000"/>
              </a:lnSpc>
              <a:spcBef>
                <a:spcPts val="600"/>
              </a:spcBef>
              <a:defRPr/>
            </a:pPr>
            <a:r>
              <a:rPr lang="zh-TW" altLang="en-US" sz="2400" dirty="0" smtClean="0">
                <a:solidFill>
                  <a:schemeClr val="tx1">
                    <a:lumMod val="75000"/>
                    <a:lumOff val="25000"/>
                  </a:schemeClr>
                </a:solidFill>
                <a:latin typeface="微軟正黑體" pitchFamily="34" charset="-120"/>
                <a:ea typeface="微軟正黑體" pitchFamily="34" charset="-120"/>
              </a:rPr>
              <a:t>第</a:t>
            </a:r>
            <a:r>
              <a:rPr lang="en-US" altLang="zh-TW" sz="2400" dirty="0" smtClean="0">
                <a:solidFill>
                  <a:schemeClr val="tx1">
                    <a:lumMod val="75000"/>
                    <a:lumOff val="25000"/>
                  </a:schemeClr>
                </a:solidFill>
                <a:latin typeface="微軟正黑體" pitchFamily="34" charset="-120"/>
                <a:ea typeface="微軟正黑體" pitchFamily="34" charset="-120"/>
              </a:rPr>
              <a:t>5</a:t>
            </a:r>
            <a:r>
              <a:rPr lang="zh-TW" altLang="en-US" sz="2400" dirty="0" smtClean="0">
                <a:solidFill>
                  <a:schemeClr val="tx1">
                    <a:lumMod val="75000"/>
                    <a:lumOff val="25000"/>
                  </a:schemeClr>
                </a:solidFill>
                <a:latin typeface="微軟正黑體" pitchFamily="34" charset="-120"/>
                <a:ea typeface="微軟正黑體" pitchFamily="34" charset="-120"/>
              </a:rPr>
              <a:t>號一般性建議提出廣泛性之原則與呼籲</a:t>
            </a:r>
            <a:endParaRPr lang="en-US" altLang="zh-TW" sz="2400" dirty="0" smtClean="0">
              <a:solidFill>
                <a:schemeClr val="tx1">
                  <a:lumMod val="75000"/>
                  <a:lumOff val="25000"/>
                </a:schemeClr>
              </a:solidFill>
              <a:latin typeface="微軟正黑體" pitchFamily="34" charset="-120"/>
              <a:ea typeface="微軟正黑體" pitchFamily="34" charset="-120"/>
            </a:endParaRPr>
          </a:p>
          <a:p>
            <a:pPr lvl="1">
              <a:lnSpc>
                <a:spcPct val="120000"/>
              </a:lnSpc>
              <a:spcBef>
                <a:spcPts val="600"/>
              </a:spcBef>
              <a:defRPr/>
            </a:pPr>
            <a:r>
              <a:rPr lang="zh-TW" altLang="en-US" sz="2400" dirty="0" smtClean="0">
                <a:solidFill>
                  <a:schemeClr val="tx1">
                    <a:lumMod val="75000"/>
                    <a:lumOff val="25000"/>
                  </a:schemeClr>
                </a:solidFill>
                <a:latin typeface="微軟正黑體" pitchFamily="34" charset="-120"/>
                <a:ea typeface="微軟正黑體" pitchFamily="34" charset="-120"/>
              </a:rPr>
              <a:t>第</a:t>
            </a:r>
            <a:r>
              <a:rPr lang="en-US" altLang="zh-TW" sz="2400" dirty="0" smtClean="0">
                <a:solidFill>
                  <a:schemeClr val="tx1">
                    <a:lumMod val="75000"/>
                    <a:lumOff val="25000"/>
                  </a:schemeClr>
                </a:solidFill>
                <a:latin typeface="微軟正黑體" pitchFamily="34" charset="-120"/>
                <a:ea typeface="微軟正黑體" pitchFamily="34" charset="-120"/>
              </a:rPr>
              <a:t>25</a:t>
            </a:r>
            <a:r>
              <a:rPr lang="zh-TW" altLang="en-US" sz="2400" dirty="0" smtClean="0">
                <a:solidFill>
                  <a:schemeClr val="tx1">
                    <a:lumMod val="75000"/>
                    <a:lumOff val="25000"/>
                  </a:schemeClr>
                </a:solidFill>
                <a:latin typeface="微軟正黑體" pitchFamily="34" charset="-120"/>
                <a:ea typeface="微軟正黑體" pitchFamily="34" charset="-120"/>
              </a:rPr>
              <a:t>號一般性建議則以「</a:t>
            </a:r>
            <a:r>
              <a:rPr lang="en-US" altLang="zh-TW" sz="2400" dirty="0" smtClean="0">
                <a:solidFill>
                  <a:schemeClr val="tx1">
                    <a:lumMod val="75000"/>
                    <a:lumOff val="25000"/>
                  </a:schemeClr>
                </a:solidFill>
                <a:latin typeface="微軟正黑體" pitchFamily="34" charset="-120"/>
                <a:ea typeface="微軟正黑體" pitchFamily="34" charset="-120"/>
              </a:rPr>
              <a:t> CEDAW</a:t>
            </a:r>
            <a:r>
              <a:rPr lang="zh-TW" altLang="en-US" sz="2400" dirty="0" smtClean="0">
                <a:solidFill>
                  <a:schemeClr val="tx1">
                    <a:lumMod val="75000"/>
                    <a:lumOff val="25000"/>
                  </a:schemeClr>
                </a:solidFill>
                <a:latin typeface="微軟正黑體" pitchFamily="34" charset="-120"/>
                <a:ea typeface="微軟正黑體" pitchFamily="34" charset="-120"/>
              </a:rPr>
              <a:t>第</a:t>
            </a:r>
            <a:r>
              <a:rPr lang="en-US" altLang="zh-TW" sz="2400" dirty="0" smtClean="0">
                <a:solidFill>
                  <a:schemeClr val="tx1">
                    <a:lumMod val="75000"/>
                    <a:lumOff val="25000"/>
                  </a:schemeClr>
                </a:solidFill>
                <a:latin typeface="微軟正黑體" pitchFamily="34" charset="-120"/>
                <a:ea typeface="微軟正黑體" pitchFamily="34" charset="-120"/>
              </a:rPr>
              <a:t>4</a:t>
            </a:r>
            <a:r>
              <a:rPr lang="zh-TW" altLang="en-US" sz="2400" dirty="0" smtClean="0">
                <a:solidFill>
                  <a:schemeClr val="tx1">
                    <a:lumMod val="75000"/>
                    <a:lumOff val="25000"/>
                  </a:schemeClr>
                </a:solidFill>
                <a:latin typeface="微軟正黑體" pitchFamily="34" charset="-120"/>
                <a:ea typeface="微軟正黑體" pitchFamily="34" charset="-120"/>
              </a:rPr>
              <a:t>條第</a:t>
            </a:r>
            <a:r>
              <a:rPr lang="en-US" altLang="zh-TW" sz="2400" dirty="0" smtClean="0">
                <a:solidFill>
                  <a:schemeClr val="tx1">
                    <a:lumMod val="75000"/>
                    <a:lumOff val="25000"/>
                  </a:schemeClr>
                </a:solidFill>
                <a:latin typeface="微軟正黑體" pitchFamily="34" charset="-120"/>
                <a:ea typeface="微軟正黑體" pitchFamily="34" charset="-120"/>
              </a:rPr>
              <a:t>1</a:t>
            </a:r>
            <a:r>
              <a:rPr lang="zh-TW" altLang="en-US" sz="2400" dirty="0" smtClean="0">
                <a:solidFill>
                  <a:schemeClr val="tx1">
                    <a:lumMod val="75000"/>
                    <a:lumOff val="25000"/>
                  </a:schemeClr>
                </a:solidFill>
                <a:latin typeface="微軟正黑體" pitchFamily="34" charset="-120"/>
                <a:ea typeface="微軟正黑體" pitchFamily="34" charset="-120"/>
              </a:rPr>
              <a:t>項」為主，提出較為完整、明確地闡述</a:t>
            </a:r>
            <a:endParaRPr lang="zh-TW" altLang="en-US" sz="2400" dirty="0">
              <a:solidFill>
                <a:schemeClr val="tx1">
                  <a:lumMod val="75000"/>
                  <a:lumOff val="25000"/>
                </a:schemeClr>
              </a:solidFill>
              <a:latin typeface="微軟正黑體" pitchFamily="34" charset="-120"/>
              <a:ea typeface="微軟正黑體" pitchFamily="34" charset="-120"/>
            </a:endParaRPr>
          </a:p>
        </p:txBody>
      </p:sp>
      <p:sp>
        <p:nvSpPr>
          <p:cNvPr id="71684"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ACB61017-8214-4C9E-90B0-31D22535E661}"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49</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pic>
        <p:nvPicPr>
          <p:cNvPr id="71685" name="Picture 5" descr="D:\02性平各項交辦事項\1050800_CEDAW教育訓練教材\簡報icon\resolutions-15.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5129213"/>
            <a:ext cx="17287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86" name="群組 9"/>
          <p:cNvGrpSpPr>
            <a:grpSpLocks/>
          </p:cNvGrpSpPr>
          <p:nvPr/>
        </p:nvGrpSpPr>
        <p:grpSpPr bwMode="auto">
          <a:xfrm>
            <a:off x="3346450" y="6515100"/>
            <a:ext cx="4033838" cy="276225"/>
            <a:chOff x="4860032" y="6515111"/>
            <a:chExt cx="4032448" cy="276999"/>
          </a:xfrm>
        </p:grpSpPr>
        <p:sp>
          <p:nvSpPr>
            <p:cNvPr id="7" name="文字方塊 6"/>
            <p:cNvSpPr txBox="1"/>
            <p:nvPr/>
          </p:nvSpPr>
          <p:spPr>
            <a:xfrm>
              <a:off x="4931445" y="6515111"/>
              <a:ext cx="3961035" cy="276999"/>
            </a:xfrm>
            <a:prstGeom prst="rect">
              <a:avLst/>
            </a:prstGeom>
            <a:noFill/>
          </p:spPr>
          <p:txBody>
            <a:bodyPr>
              <a:spAutoFit/>
            </a:bodyPr>
            <a:lstStyle/>
            <a:p>
              <a:pPr eaLnBrk="1" hangingPunct="1">
                <a:buFont typeface="Wingdings 2" pitchFamily="18" charset="2"/>
                <a:buNone/>
                <a:defRPr/>
              </a:pPr>
              <a:r>
                <a:rPr lang="zh-TW" altLang="zh-TW" sz="1200" b="1" dirty="0">
                  <a:solidFill>
                    <a:schemeClr val="accent1">
                      <a:lumMod val="75000"/>
                    </a:schemeClr>
                  </a:solidFill>
                  <a:latin typeface="微軟正黑體" pitchFamily="34" charset="-120"/>
                  <a:ea typeface="微軟正黑體" pitchFamily="34" charset="-120"/>
                </a:rPr>
                <a:t>詳細內容可參閱行政院性別平等會網站</a:t>
              </a:r>
              <a:r>
                <a:rPr lang="en-US" altLang="zh-TW" sz="1200" b="1" dirty="0">
                  <a:solidFill>
                    <a:schemeClr val="accent1">
                      <a:lumMod val="75000"/>
                    </a:schemeClr>
                  </a:solidFill>
                  <a:latin typeface="微軟正黑體" pitchFamily="34" charset="-120"/>
                  <a:ea typeface="微軟正黑體" pitchFamily="34" charset="-120"/>
                </a:rPr>
                <a:t>CEDAW</a:t>
              </a:r>
              <a:r>
                <a:rPr lang="zh-TW" altLang="zh-TW" sz="1200" b="1" dirty="0">
                  <a:solidFill>
                    <a:schemeClr val="accent1">
                      <a:lumMod val="75000"/>
                    </a:schemeClr>
                  </a:solidFill>
                  <a:latin typeface="微軟正黑體" pitchFamily="34" charset="-120"/>
                  <a:ea typeface="微軟正黑體" pitchFamily="34" charset="-120"/>
                </a:rPr>
                <a:t>專區</a:t>
              </a:r>
              <a:endParaRPr lang="zh-TW" altLang="en-US" sz="1200" dirty="0">
                <a:solidFill>
                  <a:schemeClr val="accent1">
                    <a:lumMod val="75000"/>
                  </a:schemeClr>
                </a:solidFill>
                <a:latin typeface="微軟正黑體" pitchFamily="34" charset="-120"/>
                <a:ea typeface="微軟正黑體" pitchFamily="34" charset="-120"/>
              </a:endParaRPr>
            </a:p>
          </p:txBody>
        </p:sp>
        <p:sp>
          <p:nvSpPr>
            <p:cNvPr id="8" name="流程圖: 抽選 7"/>
            <p:cNvSpPr/>
            <p:nvPr/>
          </p:nvSpPr>
          <p:spPr bwMode="auto">
            <a:xfrm rot="5400000">
              <a:off x="4852884" y="6615134"/>
              <a:ext cx="123466" cy="109169"/>
            </a:xfrm>
            <a:prstGeom prst="flowChartExtract">
              <a:avLst/>
            </a:prstGeom>
            <a:solidFill>
              <a:schemeClr val="accent1"/>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71687" name="AutoShape 12">
            <a:hlinkClick r:id="rId2" action="ppaction://hlinksldjump" highlightClick="1"/>
          </p:cNvPr>
          <p:cNvSpPr>
            <a:spLocks noChangeArrowheads="1"/>
          </p:cNvSpPr>
          <p:nvPr/>
        </p:nvSpPr>
        <p:spPr bwMode="auto">
          <a:xfrm>
            <a:off x="8172450" y="6453188"/>
            <a:ext cx="431800" cy="360362"/>
          </a:xfrm>
          <a:prstGeom prst="actionButtonReturn">
            <a:avLst/>
          </a:prstGeom>
          <a:solidFill>
            <a:srgbClr val="FFD9B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標題 3"/>
          <p:cNvSpPr>
            <a:spLocks noGrp="1"/>
          </p:cNvSpPr>
          <p:nvPr>
            <p:ph type="title"/>
          </p:nvPr>
        </p:nvSpPr>
        <p:spPr>
          <a:xfrm>
            <a:off x="468313" y="274638"/>
            <a:ext cx="8218487" cy="1138237"/>
          </a:xfrm>
        </p:spPr>
        <p:txBody>
          <a:bodyPr/>
          <a:lstStyle/>
          <a:p>
            <a:r>
              <a:rPr lang="zh-TW" altLang="en-US" smtClean="0"/>
              <a:t>七、暫行特別措施採行之步驟</a:t>
            </a:r>
            <a:r>
              <a:rPr lang="en-US" altLang="zh-TW" smtClean="0"/>
              <a:t/>
            </a:r>
            <a:br>
              <a:rPr lang="en-US" altLang="zh-TW" smtClean="0"/>
            </a:br>
            <a:r>
              <a:rPr lang="zh-TW" altLang="en-US" smtClean="0"/>
              <a:t>及原則</a:t>
            </a:r>
          </a:p>
        </p:txBody>
      </p:sp>
      <p:sp>
        <p:nvSpPr>
          <p:cNvPr id="7270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BEAF26FC-79F6-46D6-9FF1-B560039D3D45}"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50</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7" name="內容版面配置區 2"/>
          <p:cNvSpPr txBox="1">
            <a:spLocks/>
          </p:cNvSpPr>
          <p:nvPr/>
        </p:nvSpPr>
        <p:spPr bwMode="auto">
          <a:xfrm>
            <a:off x="395288" y="1600200"/>
            <a:ext cx="8507412" cy="4525963"/>
          </a:xfrm>
          <a:prstGeom prst="rect">
            <a:avLst/>
          </a:prstGeom>
          <a:noFill/>
          <a:ln w="9525">
            <a:noFill/>
            <a:miter lim="800000"/>
            <a:headEnd/>
            <a:tailEnd/>
          </a:ln>
        </p:spPr>
        <p:txBody>
          <a:bodyPr/>
          <a:lstStyle/>
          <a:p>
            <a:pPr marL="742950" lvl="1" indent="-285750" eaLnBrk="1" hangingPunct="1">
              <a:lnSpc>
                <a:spcPct val="120000"/>
              </a:lnSpc>
              <a:spcBef>
                <a:spcPts val="600"/>
              </a:spcBef>
              <a:buClr>
                <a:schemeClr val="accent3"/>
              </a:buClr>
              <a:buSzPct val="80000"/>
              <a:buFont typeface="Arial" pitchFamily="34" charset="0"/>
              <a:buChar char="►"/>
              <a:defRPr/>
            </a:pPr>
            <a:r>
              <a:rPr kumimoji="0" lang="zh-TW" altLang="en-US" sz="2400" b="1" dirty="0">
                <a:solidFill>
                  <a:srgbClr val="FF6699"/>
                </a:solidFill>
                <a:latin typeface="微軟正黑體" pitchFamily="34" charset="-120"/>
                <a:ea typeface="微軟正黑體" pitchFamily="34" charset="-120"/>
              </a:rPr>
              <a:t>以性別統計與分析為採行「暫行特別措施」與否判斷依據：</a:t>
            </a:r>
            <a:r>
              <a:rPr kumimoji="0" lang="zh-TW" altLang="en-US" sz="2400" dirty="0">
                <a:solidFill>
                  <a:schemeClr val="tx1">
                    <a:lumMod val="65000"/>
                    <a:lumOff val="35000"/>
                  </a:schemeClr>
                </a:solidFill>
                <a:latin typeface="微軟正黑體" pitchFamily="34" charset="-120"/>
                <a:ea typeface="微軟正黑體" pitchFamily="34" charset="-120"/>
              </a:rPr>
              <a:t>當法律、規章、辦法本身無直接歧視女性條文存在時，應以實際實施結果的統計資料為依據，檢視是否有「間接歧視」之情形</a:t>
            </a:r>
            <a:endParaRPr kumimoji="0" lang="en-US" altLang="zh-TW" sz="2400" b="1" dirty="0">
              <a:solidFill>
                <a:srgbClr val="FF6699"/>
              </a:solidFill>
              <a:latin typeface="微軟正黑體" pitchFamily="34" charset="-120"/>
              <a:ea typeface="微軟正黑體" pitchFamily="34" charset="-120"/>
            </a:endParaRPr>
          </a:p>
          <a:p>
            <a:pPr marL="742950" lvl="1" indent="-285750" eaLnBrk="1" hangingPunct="1">
              <a:lnSpc>
                <a:spcPct val="120000"/>
              </a:lnSpc>
              <a:spcBef>
                <a:spcPts val="600"/>
              </a:spcBef>
              <a:buClr>
                <a:schemeClr val="accent3"/>
              </a:buClr>
              <a:buSzPct val="80000"/>
              <a:buFont typeface="Arial" pitchFamily="34" charset="0"/>
              <a:buChar char="►"/>
              <a:defRPr/>
            </a:pPr>
            <a:r>
              <a:rPr kumimoji="0" lang="zh-TW" altLang="en-US" sz="2400" b="1" dirty="0">
                <a:solidFill>
                  <a:srgbClr val="FF6699"/>
                </a:solidFill>
                <a:latin typeface="微軟正黑體" pitchFamily="34" charset="-120"/>
                <a:ea typeface="微軟正黑體" pitchFamily="34" charset="-120"/>
              </a:rPr>
              <a:t>決定「暫行特別措施」的類型：</a:t>
            </a:r>
            <a:endParaRPr kumimoji="0" lang="en-US" altLang="zh-TW" sz="2400" b="1" dirty="0">
              <a:solidFill>
                <a:srgbClr val="FF6699"/>
              </a:solidFill>
              <a:latin typeface="微軟正黑體" pitchFamily="34" charset="-120"/>
              <a:ea typeface="微軟正黑體" pitchFamily="34" charset="-120"/>
            </a:endParaRPr>
          </a:p>
          <a:p>
            <a:pPr marL="742950" lvl="1" indent="-285750" eaLnBrk="1" hangingPunct="1">
              <a:lnSpc>
                <a:spcPct val="120000"/>
              </a:lnSpc>
              <a:spcBef>
                <a:spcPts val="0"/>
              </a:spcBef>
              <a:buClr>
                <a:schemeClr val="accent3"/>
              </a:buClr>
              <a:buSzPct val="80000"/>
              <a:defRPr/>
            </a:pPr>
            <a:r>
              <a:rPr kumimoji="0" lang="zh-TW" altLang="en-US" sz="2400" b="1" dirty="0">
                <a:solidFill>
                  <a:srgbClr val="FF6699"/>
                </a:solidFill>
                <a:latin typeface="微軟正黑體" pitchFamily="34" charset="-120"/>
                <a:ea typeface="微軟正黑體" pitchFamily="34" charset="-120"/>
              </a:rPr>
              <a:t>    </a:t>
            </a:r>
            <a:r>
              <a:rPr kumimoji="0" lang="zh-TW" altLang="en-US" sz="2400" dirty="0">
                <a:solidFill>
                  <a:schemeClr val="tx1">
                    <a:lumMod val="65000"/>
                    <a:lumOff val="35000"/>
                  </a:schemeClr>
                </a:solidFill>
                <a:latin typeface="微軟正黑體" pitchFamily="34" charset="-120"/>
                <a:ea typeface="微軟正黑體" pitchFamily="34" charset="-120"/>
              </a:rPr>
              <a:t>常見設定配額比例、提供優先或</a:t>
            </a:r>
            <a:endParaRPr kumimoji="0" lang="en-US" altLang="zh-TW" sz="2400" dirty="0">
              <a:solidFill>
                <a:schemeClr val="tx1">
                  <a:lumMod val="65000"/>
                  <a:lumOff val="35000"/>
                </a:schemeClr>
              </a:solidFill>
              <a:latin typeface="微軟正黑體" pitchFamily="34" charset="-120"/>
              <a:ea typeface="微軟正黑體" pitchFamily="34" charset="-120"/>
            </a:endParaRPr>
          </a:p>
          <a:p>
            <a:pPr marL="742950" lvl="1" indent="-285750" eaLnBrk="1" hangingPunct="1">
              <a:lnSpc>
                <a:spcPct val="120000"/>
              </a:lnSpc>
              <a:spcBef>
                <a:spcPts val="0"/>
              </a:spcBef>
              <a:buClr>
                <a:schemeClr val="accent3"/>
              </a:buClr>
              <a:buSzPct val="80000"/>
              <a:defRPr/>
            </a:pPr>
            <a:r>
              <a:rPr kumimoji="0" lang="zh-TW" altLang="en-US" sz="2400" dirty="0">
                <a:solidFill>
                  <a:schemeClr val="tx1">
                    <a:lumMod val="65000"/>
                    <a:lumOff val="35000"/>
                  </a:schemeClr>
                </a:solidFill>
                <a:latin typeface="微軟正黑體" pitchFamily="34" charset="-120"/>
                <a:ea typeface="微軟正黑體" pitchFamily="34" charset="-120"/>
              </a:rPr>
              <a:t>    優惠待遇、重新分配資源、採取</a:t>
            </a:r>
            <a:endParaRPr kumimoji="0" lang="en-US" altLang="zh-TW" sz="2400" dirty="0">
              <a:solidFill>
                <a:schemeClr val="tx1">
                  <a:lumMod val="65000"/>
                  <a:lumOff val="35000"/>
                </a:schemeClr>
              </a:solidFill>
              <a:latin typeface="微軟正黑體" pitchFamily="34" charset="-120"/>
              <a:ea typeface="微軟正黑體" pitchFamily="34" charset="-120"/>
            </a:endParaRPr>
          </a:p>
          <a:p>
            <a:pPr marL="742950" lvl="1" indent="-285750" eaLnBrk="1" hangingPunct="1">
              <a:lnSpc>
                <a:spcPct val="120000"/>
              </a:lnSpc>
              <a:spcBef>
                <a:spcPts val="0"/>
              </a:spcBef>
              <a:buClr>
                <a:schemeClr val="accent3"/>
              </a:buClr>
              <a:buSzPct val="80000"/>
              <a:defRPr/>
            </a:pPr>
            <a:r>
              <a:rPr kumimoji="0" lang="zh-TW" altLang="en-US" sz="2400" dirty="0">
                <a:solidFill>
                  <a:schemeClr val="tx1">
                    <a:lumMod val="65000"/>
                    <a:lumOff val="35000"/>
                  </a:schemeClr>
                </a:solidFill>
                <a:latin typeface="微軟正黑體" pitchFamily="34" charset="-120"/>
                <a:ea typeface="微軟正黑體" pitchFamily="34" charset="-120"/>
              </a:rPr>
              <a:t>    彈性作為等</a:t>
            </a:r>
            <a:endParaRPr kumimoji="0" lang="en-US" altLang="zh-TW" sz="2400" dirty="0">
              <a:solidFill>
                <a:schemeClr val="tx1">
                  <a:lumMod val="65000"/>
                  <a:lumOff val="35000"/>
                </a:schemeClr>
              </a:solidFill>
              <a:latin typeface="微軟正黑體" pitchFamily="34" charset="-120"/>
              <a:ea typeface="微軟正黑體" pitchFamily="34" charset="-120"/>
            </a:endParaRPr>
          </a:p>
        </p:txBody>
      </p:sp>
      <p:sp>
        <p:nvSpPr>
          <p:cNvPr id="72709" name="AutoShape 7">
            <a:hlinkClick r:id="rId2" action="ppaction://hlinksldjump" highlightClick="1"/>
          </p:cNvPr>
          <p:cNvSpPr>
            <a:spLocks noChangeArrowheads="1"/>
          </p:cNvSpPr>
          <p:nvPr/>
        </p:nvSpPr>
        <p:spPr bwMode="auto">
          <a:xfrm>
            <a:off x="8675688" y="5876925"/>
            <a:ext cx="431800" cy="360363"/>
          </a:xfrm>
          <a:prstGeom prst="actionButtonReturn">
            <a:avLst/>
          </a:prstGeom>
          <a:solidFill>
            <a:srgbClr val="FFCD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endParaRPr lang="zh-TW" altLang="en-US" sz="1800">
              <a:latin typeface="Arial" panose="020B0604020202020204" pitchFamily="34"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45438">
            <a:off x="5928789" y="3222463"/>
            <a:ext cx="2236467" cy="30518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p:txBody>
          <a:bodyPr/>
          <a:lstStyle/>
          <a:p>
            <a:pPr eaLnBrk="1" hangingPunct="1"/>
            <a:r>
              <a:rPr lang="zh-TW" altLang="en-US" smtClean="0"/>
              <a:t>二、</a:t>
            </a:r>
            <a:r>
              <a:rPr lang="en-US" altLang="zh-TW" smtClean="0"/>
              <a:t>CEDAW</a:t>
            </a:r>
            <a:r>
              <a:rPr lang="zh-TW" altLang="en-US" smtClean="0"/>
              <a:t>三核心概念</a:t>
            </a:r>
            <a:r>
              <a:rPr lang="en-US" altLang="zh-TW" sz="2800" smtClean="0"/>
              <a:t>(2/7)</a:t>
            </a:r>
            <a:endParaRPr lang="zh-TW" altLang="en-US" sz="2800" smtClean="0"/>
          </a:p>
        </p:txBody>
      </p:sp>
      <p:sp>
        <p:nvSpPr>
          <p:cNvPr id="18435" name="內容版面配置區 2"/>
          <p:cNvSpPr>
            <a:spLocks noGrp="1"/>
          </p:cNvSpPr>
          <p:nvPr>
            <p:ph idx="1"/>
          </p:nvPr>
        </p:nvSpPr>
        <p:spPr/>
        <p:txBody>
          <a:bodyPr/>
          <a:lstStyle/>
          <a:p>
            <a:pPr eaLnBrk="1" hangingPunct="1">
              <a:buFont typeface="Wingdings" pitchFamily="2" charset="2"/>
              <a:buNone/>
              <a:defRPr/>
            </a:pPr>
            <a:r>
              <a:rPr lang="zh-TW" altLang="en-US" b="1" dirty="0" smtClean="0">
                <a:solidFill>
                  <a:schemeClr val="accent4"/>
                </a:solidFill>
                <a:latin typeface="微軟正黑體" pitchFamily="34" charset="-120"/>
                <a:ea typeface="微軟正黑體" pitchFamily="34" charset="-120"/>
              </a:rPr>
              <a:t> （一）禁止歧視原則</a:t>
            </a:r>
            <a:endParaRPr lang="en-US" altLang="zh-TW" b="1" dirty="0" smtClean="0">
              <a:solidFill>
                <a:schemeClr val="accent4"/>
              </a:solidFill>
              <a:latin typeface="微軟正黑體" pitchFamily="34" charset="-120"/>
              <a:ea typeface="微軟正黑體" pitchFamily="34" charset="-120"/>
            </a:endParaRPr>
          </a:p>
          <a:p>
            <a:pPr lvl="1" eaLnBrk="1" hangingPunct="1">
              <a:lnSpc>
                <a:spcPct val="150000"/>
              </a:lnSpc>
              <a:defRPr/>
            </a:pPr>
            <a:r>
              <a:rPr lang="zh-TW" altLang="en-US" dirty="0" smtClean="0">
                <a:solidFill>
                  <a:schemeClr val="tx1">
                    <a:lumMod val="65000"/>
                    <a:lumOff val="35000"/>
                  </a:schemeClr>
                </a:solidFill>
                <a:latin typeface="微軟正黑體" pitchFamily="34" charset="-120"/>
                <a:ea typeface="微軟正黑體" pitchFamily="34" charset="-120"/>
              </a:rPr>
              <a:t>禁止</a:t>
            </a:r>
            <a:r>
              <a:rPr lang="zh-TW" altLang="en-US" b="1" dirty="0" smtClean="0">
                <a:solidFill>
                  <a:schemeClr val="tx1">
                    <a:lumMod val="65000"/>
                    <a:lumOff val="35000"/>
                  </a:schemeClr>
                </a:solidFill>
                <a:latin typeface="微軟正黑體" pitchFamily="34" charset="-120"/>
                <a:ea typeface="微軟正黑體" pitchFamily="34" charset="-120"/>
              </a:rPr>
              <a:t>有意的歧視</a:t>
            </a:r>
            <a:r>
              <a:rPr lang="zh-TW" altLang="en-US" dirty="0" smtClean="0">
                <a:solidFill>
                  <a:schemeClr val="tx1">
                    <a:lumMod val="65000"/>
                    <a:lumOff val="35000"/>
                  </a:schemeClr>
                </a:solidFill>
                <a:latin typeface="微軟正黑體" pitchFamily="34" charset="-120"/>
                <a:ea typeface="微軟正黑體" pitchFamily="34" charset="-120"/>
              </a:rPr>
              <a:t>與</a:t>
            </a:r>
            <a:r>
              <a:rPr lang="zh-TW" altLang="en-US" b="1" dirty="0" smtClean="0">
                <a:solidFill>
                  <a:schemeClr val="tx1">
                    <a:lumMod val="65000"/>
                    <a:lumOff val="35000"/>
                  </a:schemeClr>
                </a:solidFill>
                <a:latin typeface="微軟正黑體" pitchFamily="34" charset="-120"/>
                <a:ea typeface="微軟正黑體" pitchFamily="34" charset="-120"/>
              </a:rPr>
              <a:t>無意的歧視</a:t>
            </a:r>
            <a:endParaRPr lang="en-US" altLang="zh-TW" b="1" dirty="0" smtClean="0">
              <a:solidFill>
                <a:schemeClr val="tx1">
                  <a:lumMod val="65000"/>
                  <a:lumOff val="35000"/>
                </a:schemeClr>
              </a:solidFill>
              <a:latin typeface="微軟正黑體" pitchFamily="34" charset="-120"/>
              <a:ea typeface="微軟正黑體" pitchFamily="34" charset="-120"/>
            </a:endParaRPr>
          </a:p>
          <a:p>
            <a:pPr lvl="1" eaLnBrk="1" hangingPunct="1">
              <a:lnSpc>
                <a:spcPct val="150000"/>
              </a:lnSpc>
              <a:defRPr/>
            </a:pPr>
            <a:r>
              <a:rPr lang="zh-TW" altLang="en-US" dirty="0" smtClean="0">
                <a:solidFill>
                  <a:schemeClr val="tx1">
                    <a:lumMod val="65000"/>
                    <a:lumOff val="35000"/>
                  </a:schemeClr>
                </a:solidFill>
                <a:latin typeface="微軟正黑體" pitchFamily="34" charset="-120"/>
                <a:ea typeface="微軟正黑體" pitchFamily="34" charset="-120"/>
              </a:rPr>
              <a:t>禁止</a:t>
            </a:r>
            <a:r>
              <a:rPr lang="zh-TW" altLang="en-US" b="1" dirty="0" smtClean="0">
                <a:solidFill>
                  <a:schemeClr val="tx1">
                    <a:lumMod val="65000"/>
                    <a:lumOff val="35000"/>
                  </a:schemeClr>
                </a:solidFill>
                <a:latin typeface="微軟正黑體" pitchFamily="34" charset="-120"/>
                <a:ea typeface="微軟正黑體" pitchFamily="34" charset="-120"/>
              </a:rPr>
              <a:t>法律上之歧視</a:t>
            </a:r>
            <a:r>
              <a:rPr lang="zh-TW" altLang="en-US" dirty="0" smtClean="0">
                <a:solidFill>
                  <a:schemeClr val="tx1">
                    <a:lumMod val="65000"/>
                    <a:lumOff val="35000"/>
                  </a:schemeClr>
                </a:solidFill>
                <a:latin typeface="微軟正黑體" pitchFamily="34" charset="-120"/>
                <a:ea typeface="微軟正黑體" pitchFamily="34" charset="-120"/>
              </a:rPr>
              <a:t>與</a:t>
            </a:r>
            <a:r>
              <a:rPr lang="zh-TW" altLang="en-US" b="1" dirty="0" smtClean="0">
                <a:solidFill>
                  <a:schemeClr val="tx1">
                    <a:lumMod val="65000"/>
                    <a:lumOff val="35000"/>
                  </a:schemeClr>
                </a:solidFill>
                <a:latin typeface="微軟正黑體" pitchFamily="34" charset="-120"/>
                <a:ea typeface="微軟正黑體" pitchFamily="34" charset="-120"/>
              </a:rPr>
              <a:t>實際上之歧視</a:t>
            </a:r>
            <a:endParaRPr lang="en-US" altLang="zh-TW" b="1" dirty="0" smtClean="0">
              <a:solidFill>
                <a:schemeClr val="tx1">
                  <a:lumMod val="65000"/>
                  <a:lumOff val="35000"/>
                </a:schemeClr>
              </a:solidFill>
              <a:latin typeface="微軟正黑體" pitchFamily="34" charset="-120"/>
              <a:ea typeface="微軟正黑體" pitchFamily="34" charset="-120"/>
            </a:endParaRPr>
          </a:p>
          <a:p>
            <a:pPr lvl="1" eaLnBrk="1" hangingPunct="1">
              <a:lnSpc>
                <a:spcPct val="150000"/>
              </a:lnSpc>
              <a:defRPr/>
            </a:pPr>
            <a:r>
              <a:rPr lang="zh-TW" altLang="en-US" dirty="0" smtClean="0">
                <a:solidFill>
                  <a:schemeClr val="tx1">
                    <a:lumMod val="65000"/>
                    <a:lumOff val="35000"/>
                  </a:schemeClr>
                </a:solidFill>
                <a:latin typeface="微軟正黑體" pitchFamily="34" charset="-120"/>
                <a:ea typeface="微軟正黑體" pitchFamily="34" charset="-120"/>
              </a:rPr>
              <a:t>禁止</a:t>
            </a:r>
            <a:r>
              <a:rPr lang="zh-TW" altLang="en-US" b="1" dirty="0" smtClean="0">
                <a:solidFill>
                  <a:schemeClr val="tx1">
                    <a:lumMod val="65000"/>
                    <a:lumOff val="35000"/>
                  </a:schemeClr>
                </a:solidFill>
                <a:latin typeface="微軟正黑體" pitchFamily="34" charset="-120"/>
                <a:ea typeface="微軟正黑體" pitchFamily="34" charset="-120"/>
              </a:rPr>
              <a:t>政府行為之歧視</a:t>
            </a:r>
            <a:r>
              <a:rPr lang="zh-TW" altLang="en-US" dirty="0" smtClean="0">
                <a:solidFill>
                  <a:schemeClr val="tx1">
                    <a:lumMod val="65000"/>
                    <a:lumOff val="35000"/>
                  </a:schemeClr>
                </a:solidFill>
                <a:latin typeface="微軟正黑體" pitchFamily="34" charset="-120"/>
                <a:ea typeface="微軟正黑體" pitchFamily="34" charset="-120"/>
              </a:rPr>
              <a:t>和</a:t>
            </a:r>
            <a:r>
              <a:rPr lang="zh-TW" altLang="en-US" b="1" dirty="0" smtClean="0">
                <a:solidFill>
                  <a:schemeClr val="tx1">
                    <a:lumMod val="65000"/>
                    <a:lumOff val="35000"/>
                  </a:schemeClr>
                </a:solidFill>
                <a:latin typeface="微軟正黑體" pitchFamily="34" charset="-120"/>
                <a:ea typeface="微軟正黑體" pitchFamily="34" charset="-120"/>
              </a:rPr>
              <a:t>私人行為</a:t>
            </a:r>
            <a:r>
              <a:rPr lang="en-US" altLang="zh-TW" b="1" dirty="0" smtClean="0">
                <a:solidFill>
                  <a:schemeClr val="tx1">
                    <a:lumMod val="65000"/>
                    <a:lumOff val="35000"/>
                  </a:schemeClr>
                </a:solidFill>
                <a:latin typeface="微軟正黑體" pitchFamily="34" charset="-120"/>
                <a:ea typeface="微軟正黑體" pitchFamily="34" charset="-120"/>
              </a:rPr>
              <a:t>(</a:t>
            </a:r>
            <a:r>
              <a:rPr lang="zh-TW" altLang="en-US" b="1" dirty="0" smtClean="0">
                <a:solidFill>
                  <a:schemeClr val="tx1">
                    <a:lumMod val="65000"/>
                    <a:lumOff val="35000"/>
                  </a:schemeClr>
                </a:solidFill>
                <a:latin typeface="微軟正黑體" pitchFamily="34" charset="-120"/>
                <a:ea typeface="微軟正黑體" pitchFamily="34" charset="-120"/>
              </a:rPr>
              <a:t>非政府組織、機構、個人、企業等</a:t>
            </a:r>
            <a:r>
              <a:rPr lang="en-US" altLang="zh-TW" b="1" dirty="0" smtClean="0">
                <a:solidFill>
                  <a:schemeClr val="tx1">
                    <a:lumMod val="65000"/>
                    <a:lumOff val="35000"/>
                  </a:schemeClr>
                </a:solidFill>
                <a:latin typeface="微軟正黑體" pitchFamily="34" charset="-120"/>
                <a:ea typeface="微軟正黑體" pitchFamily="34" charset="-120"/>
              </a:rPr>
              <a:t>)</a:t>
            </a:r>
            <a:r>
              <a:rPr lang="zh-TW" altLang="en-US" b="1" dirty="0" smtClean="0">
                <a:solidFill>
                  <a:schemeClr val="tx1">
                    <a:lumMod val="65000"/>
                    <a:lumOff val="35000"/>
                  </a:schemeClr>
                </a:solidFill>
                <a:latin typeface="微軟正黑體" pitchFamily="34" charset="-120"/>
                <a:ea typeface="微軟正黑體" pitchFamily="34" charset="-120"/>
              </a:rPr>
              <a:t>之歧視</a:t>
            </a:r>
          </a:p>
        </p:txBody>
      </p:sp>
      <p:sp>
        <p:nvSpPr>
          <p:cNvPr id="2253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15809D82-0CD0-41BC-88CF-4CCD4B47F3CE}"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5</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22533" name="群組 12"/>
          <p:cNvGrpSpPr>
            <a:grpSpLocks/>
          </p:cNvGrpSpPr>
          <p:nvPr/>
        </p:nvGrpSpPr>
        <p:grpSpPr bwMode="auto">
          <a:xfrm>
            <a:off x="6948488" y="4941888"/>
            <a:ext cx="1727200" cy="1651000"/>
            <a:chOff x="6948264" y="5085184"/>
            <a:chExt cx="1728192" cy="1651248"/>
          </a:xfrm>
        </p:grpSpPr>
        <p:pic>
          <p:nvPicPr>
            <p:cNvPr id="10" name="圖片 9" descr="boy.png"/>
            <p:cNvPicPr>
              <a:picLocks noChangeAspect="1"/>
            </p:cNvPicPr>
            <p:nvPr/>
          </p:nvPicPr>
          <p:blipFill>
            <a:blip r:embed="rId2" cstate="print">
              <a:duotone>
                <a:schemeClr val="accent1">
                  <a:shade val="45000"/>
                  <a:satMod val="135000"/>
                </a:schemeClr>
                <a:prstClr val="white"/>
              </a:duotone>
              <a:lum bright="22000"/>
            </a:blip>
            <a:stretch>
              <a:fillRect/>
            </a:stretch>
          </p:blipFill>
          <p:spPr>
            <a:xfrm>
              <a:off x="6948264" y="5229200"/>
              <a:ext cx="1507232" cy="1507232"/>
            </a:xfrm>
            <a:prstGeom prst="rect">
              <a:avLst/>
            </a:prstGeom>
          </p:spPr>
        </p:pic>
        <p:pic>
          <p:nvPicPr>
            <p:cNvPr id="11" name="圖片 10" descr="girl.png"/>
            <p:cNvPicPr>
              <a:picLocks noChangeAspect="1"/>
            </p:cNvPicPr>
            <p:nvPr/>
          </p:nvPicPr>
          <p:blipFill>
            <a:blip r:embed="rId3" cstate="print">
              <a:duotone>
                <a:schemeClr val="accent2">
                  <a:shade val="45000"/>
                  <a:satMod val="135000"/>
                </a:schemeClr>
                <a:prstClr val="white"/>
              </a:duotone>
              <a:lum bright="51000"/>
            </a:blip>
            <a:stretch>
              <a:fillRect/>
            </a:stretch>
          </p:blipFill>
          <p:spPr>
            <a:xfrm>
              <a:off x="7740352" y="5877272"/>
              <a:ext cx="720080" cy="720080"/>
            </a:xfrm>
            <a:prstGeom prst="rect">
              <a:avLst/>
            </a:prstGeom>
          </p:spPr>
        </p:pic>
        <p:sp>
          <p:nvSpPr>
            <p:cNvPr id="12" name="禁止標誌 11"/>
            <p:cNvSpPr/>
            <p:nvPr/>
          </p:nvSpPr>
          <p:spPr>
            <a:xfrm>
              <a:off x="7092809" y="5085184"/>
              <a:ext cx="1583647" cy="1584563"/>
            </a:xfrm>
            <a:prstGeom prst="noSmoking">
              <a:avLst>
                <a:gd name="adj" fmla="val 6796"/>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pPr eaLnBrk="1" hangingPunct="1"/>
            <a:r>
              <a:rPr lang="zh-TW" altLang="en-US" smtClean="0"/>
              <a:t>二、</a:t>
            </a:r>
            <a:r>
              <a:rPr lang="en-US" altLang="zh-TW" smtClean="0"/>
              <a:t>CEDAW</a:t>
            </a:r>
            <a:r>
              <a:rPr lang="zh-TW" altLang="en-US" smtClean="0"/>
              <a:t>三核心概念</a:t>
            </a:r>
            <a:r>
              <a:rPr lang="en-US" altLang="zh-TW" sz="2800" smtClean="0"/>
              <a:t>(3/7)</a:t>
            </a:r>
            <a:endParaRPr lang="zh-TW" altLang="en-US" smtClean="0"/>
          </a:p>
        </p:txBody>
      </p:sp>
      <p:sp>
        <p:nvSpPr>
          <p:cNvPr id="18435" name="內容版面配置區 2"/>
          <p:cNvSpPr>
            <a:spLocks noGrp="1"/>
          </p:cNvSpPr>
          <p:nvPr>
            <p:ph idx="1"/>
          </p:nvPr>
        </p:nvSpPr>
        <p:spPr/>
        <p:txBody>
          <a:bodyPr/>
          <a:lstStyle/>
          <a:p>
            <a:pPr eaLnBrk="1" hangingPunct="1">
              <a:buFont typeface="Wingdings" pitchFamily="2" charset="2"/>
              <a:buNone/>
              <a:defRPr/>
            </a:pPr>
            <a:r>
              <a:rPr lang="zh-TW" altLang="en-US" b="1" dirty="0" smtClean="0">
                <a:solidFill>
                  <a:schemeClr val="accent4"/>
                </a:solidFill>
                <a:latin typeface="微軟正黑體" pitchFamily="34" charset="-120"/>
                <a:ea typeface="微軟正黑體" pitchFamily="34" charset="-120"/>
              </a:rPr>
              <a:t>（二）形式平等到實質平等</a:t>
            </a:r>
            <a:endParaRPr lang="en-US" altLang="zh-TW" b="1" dirty="0" smtClean="0">
              <a:solidFill>
                <a:schemeClr val="accent4"/>
              </a:solidFill>
              <a:latin typeface="微軟正黑體" pitchFamily="34" charset="-120"/>
              <a:ea typeface="微軟正黑體" pitchFamily="34" charset="-120"/>
            </a:endParaRPr>
          </a:p>
          <a:p>
            <a:pPr lvl="1" eaLnBrk="1" hangingPunct="1">
              <a:lnSpc>
                <a:spcPct val="150000"/>
              </a:lnSpc>
              <a:defRPr/>
            </a:pPr>
            <a:r>
              <a:rPr lang="zh-TW" altLang="en-US" dirty="0" smtClean="0">
                <a:solidFill>
                  <a:schemeClr val="tx1">
                    <a:lumMod val="65000"/>
                    <a:lumOff val="35000"/>
                  </a:schemeClr>
                </a:solidFill>
                <a:latin typeface="微軟正黑體" pitchFamily="34" charset="-120"/>
                <a:ea typeface="微軟正黑體" pitchFamily="34" charset="-120"/>
              </a:rPr>
              <a:t>男女平等易流於</a:t>
            </a:r>
            <a:r>
              <a:rPr lang="zh-TW" altLang="en-US" b="1" dirty="0" smtClean="0">
                <a:solidFill>
                  <a:srgbClr val="00B050"/>
                </a:solidFill>
                <a:latin typeface="微軟正黑體" pitchFamily="34" charset="-120"/>
                <a:ea typeface="微軟正黑體" pitchFamily="34" charset="-120"/>
              </a:rPr>
              <a:t>形式平等</a:t>
            </a:r>
            <a:r>
              <a:rPr lang="zh-TW" altLang="en-US" dirty="0" smtClean="0">
                <a:solidFill>
                  <a:schemeClr val="tx1">
                    <a:lumMod val="65000"/>
                    <a:lumOff val="35000"/>
                  </a:schemeClr>
                </a:solidFill>
                <a:latin typeface="微軟正黑體" pitchFamily="34" charset="-120"/>
                <a:ea typeface="微軟正黑體" pitchFamily="34" charset="-120"/>
              </a:rPr>
              <a:t>或</a:t>
            </a:r>
            <a:r>
              <a:rPr lang="zh-TW" altLang="en-US" b="1" dirty="0" smtClean="0">
                <a:solidFill>
                  <a:srgbClr val="00B050"/>
                </a:solidFill>
                <a:latin typeface="微軟正黑體" pitchFamily="34" charset="-120"/>
                <a:ea typeface="微軟正黑體" pitchFamily="34" charset="-120"/>
              </a:rPr>
              <a:t>保護主義平等</a:t>
            </a:r>
            <a:r>
              <a:rPr lang="zh-TW" altLang="en-US" dirty="0" smtClean="0">
                <a:solidFill>
                  <a:schemeClr val="tx1">
                    <a:lumMod val="65000"/>
                    <a:lumOff val="35000"/>
                  </a:schemeClr>
                </a:solidFill>
                <a:latin typeface="微軟正黑體" pitchFamily="34" charset="-120"/>
                <a:ea typeface="微軟正黑體" pitchFamily="34" charset="-120"/>
              </a:rPr>
              <a:t>，應加以辨識</a:t>
            </a:r>
            <a:endParaRPr lang="en-US" altLang="zh-TW" dirty="0" smtClean="0">
              <a:solidFill>
                <a:schemeClr val="tx1">
                  <a:lumMod val="65000"/>
                  <a:lumOff val="35000"/>
                </a:schemeClr>
              </a:solidFill>
              <a:latin typeface="微軟正黑體" pitchFamily="34" charset="-120"/>
              <a:ea typeface="微軟正黑體" pitchFamily="34" charset="-120"/>
            </a:endParaRPr>
          </a:p>
          <a:p>
            <a:pPr lvl="1" eaLnBrk="1" hangingPunct="1">
              <a:lnSpc>
                <a:spcPct val="150000"/>
              </a:lnSpc>
              <a:defRPr/>
            </a:pPr>
            <a:r>
              <a:rPr lang="zh-TW" altLang="en-US" dirty="0" smtClean="0">
                <a:solidFill>
                  <a:schemeClr val="tx1">
                    <a:lumMod val="65000"/>
                    <a:lumOff val="35000"/>
                  </a:schemeClr>
                </a:solidFill>
                <a:latin typeface="微軟正黑體" pitchFamily="34" charset="-120"/>
                <a:ea typeface="微軟正黑體" pitchFamily="34" charset="-120"/>
              </a:rPr>
              <a:t>必要時需運用</a:t>
            </a:r>
            <a:r>
              <a:rPr lang="zh-TW" altLang="en-US" b="1" dirty="0" smtClean="0">
                <a:solidFill>
                  <a:srgbClr val="00B050"/>
                </a:solidFill>
                <a:latin typeface="微軟正黑體" pitchFamily="34" charset="-120"/>
                <a:ea typeface="微軟正黑體" pitchFamily="34" charset="-120"/>
              </a:rPr>
              <a:t>矯正式平等</a:t>
            </a:r>
            <a:r>
              <a:rPr lang="zh-TW" altLang="en-US" dirty="0" smtClean="0">
                <a:solidFill>
                  <a:schemeClr val="tx1">
                    <a:lumMod val="65000"/>
                    <a:lumOff val="35000"/>
                  </a:schemeClr>
                </a:solidFill>
                <a:latin typeface="微軟正黑體" pitchFamily="34" charset="-120"/>
                <a:ea typeface="微軟正黑體" pitchFamily="34" charset="-120"/>
              </a:rPr>
              <a:t>以達成</a:t>
            </a:r>
            <a:r>
              <a:rPr lang="zh-TW" altLang="en-US" b="1" dirty="0" smtClean="0">
                <a:solidFill>
                  <a:srgbClr val="00B050"/>
                </a:solidFill>
                <a:latin typeface="微軟正黑體" pitchFamily="34" charset="-120"/>
                <a:ea typeface="微軟正黑體" pitchFamily="34" charset="-120"/>
              </a:rPr>
              <a:t>實質平等</a:t>
            </a:r>
            <a:endParaRPr lang="zh-TW" altLang="en-US" dirty="0" smtClean="0">
              <a:solidFill>
                <a:schemeClr val="tx1">
                  <a:lumMod val="65000"/>
                  <a:lumOff val="35000"/>
                </a:schemeClr>
              </a:solidFill>
              <a:latin typeface="微軟正黑體" pitchFamily="34" charset="-120"/>
              <a:ea typeface="微軟正黑體" pitchFamily="34" charset="-120"/>
            </a:endParaRPr>
          </a:p>
        </p:txBody>
      </p:sp>
      <p:sp>
        <p:nvSpPr>
          <p:cNvPr id="2355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072850D-559A-4C70-9D5F-B1FC9BE5723C}"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6</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grpSp>
        <p:nvGrpSpPr>
          <p:cNvPr id="23557" name="群組 8"/>
          <p:cNvGrpSpPr>
            <a:grpSpLocks/>
          </p:cNvGrpSpPr>
          <p:nvPr/>
        </p:nvGrpSpPr>
        <p:grpSpPr bwMode="auto">
          <a:xfrm>
            <a:off x="6804025" y="5011738"/>
            <a:ext cx="2160588" cy="1512887"/>
            <a:chOff x="6804248" y="5229200"/>
            <a:chExt cx="2160240" cy="1512168"/>
          </a:xfrm>
        </p:grpSpPr>
        <p:pic>
          <p:nvPicPr>
            <p:cNvPr id="6" name="圖片 5" descr="boy.png"/>
            <p:cNvPicPr>
              <a:picLocks noChangeAspect="1"/>
            </p:cNvPicPr>
            <p:nvPr/>
          </p:nvPicPr>
          <p:blipFill>
            <a:blip r:embed="rId2" cstate="print">
              <a:duotone>
                <a:schemeClr val="accent1">
                  <a:shade val="45000"/>
                  <a:satMod val="135000"/>
                </a:schemeClr>
                <a:prstClr val="white"/>
              </a:duotone>
              <a:lum bright="22000"/>
            </a:blip>
            <a:stretch>
              <a:fillRect/>
            </a:stretch>
          </p:blipFill>
          <p:spPr>
            <a:xfrm>
              <a:off x="6804248" y="5229200"/>
              <a:ext cx="1507232" cy="1507232"/>
            </a:xfrm>
            <a:prstGeom prst="rect">
              <a:avLst/>
            </a:prstGeom>
          </p:spPr>
        </p:pic>
        <p:pic>
          <p:nvPicPr>
            <p:cNvPr id="7" name="圖片 6" descr="girl.png"/>
            <p:cNvPicPr>
              <a:picLocks noChangeAspect="1"/>
            </p:cNvPicPr>
            <p:nvPr/>
          </p:nvPicPr>
          <p:blipFill>
            <a:blip r:embed="rId3" cstate="print">
              <a:duotone>
                <a:schemeClr val="accent2">
                  <a:shade val="45000"/>
                  <a:satMod val="135000"/>
                </a:schemeClr>
                <a:prstClr val="white"/>
              </a:duotone>
              <a:lum bright="51000"/>
            </a:blip>
            <a:stretch>
              <a:fillRect/>
            </a:stretch>
          </p:blipFill>
          <p:spPr>
            <a:xfrm>
              <a:off x="7452320" y="5229200"/>
              <a:ext cx="1512168" cy="1512168"/>
            </a:xfrm>
            <a:prstGeom prst="rect">
              <a:avLst/>
            </a:prstGeom>
          </p:spPr>
        </p:pic>
      </p:grpSp>
      <p:grpSp>
        <p:nvGrpSpPr>
          <p:cNvPr id="23558" name="群組 9"/>
          <p:cNvGrpSpPr>
            <a:grpSpLocks/>
          </p:cNvGrpSpPr>
          <p:nvPr/>
        </p:nvGrpSpPr>
        <p:grpSpPr bwMode="auto">
          <a:xfrm>
            <a:off x="5949950" y="6505575"/>
            <a:ext cx="3375025" cy="304800"/>
            <a:chOff x="4789000" y="6515102"/>
            <a:chExt cx="3856596" cy="305457"/>
          </a:xfrm>
        </p:grpSpPr>
        <p:sp>
          <p:nvSpPr>
            <p:cNvPr id="9" name="文字方塊 8"/>
            <p:cNvSpPr txBox="1"/>
            <p:nvPr/>
          </p:nvSpPr>
          <p:spPr>
            <a:xfrm>
              <a:off x="5024822" y="6515102"/>
              <a:ext cx="3620774" cy="305457"/>
            </a:xfrm>
            <a:prstGeom prst="rect">
              <a:avLst/>
            </a:prstGeom>
            <a:noFill/>
          </p:spPr>
          <p:txBody>
            <a:bodyPr>
              <a:spAutoFit/>
            </a:bodyPr>
            <a:lstStyle/>
            <a:p>
              <a:pPr eaLnBrk="1" hangingPunct="1">
                <a:buFont typeface="Wingdings 2" pitchFamily="18" charset="2"/>
                <a:buNone/>
                <a:defRPr/>
              </a:pPr>
              <a:r>
                <a:rPr lang="zh-TW" altLang="en-US" sz="1400" b="1" dirty="0">
                  <a:solidFill>
                    <a:schemeClr val="accent2">
                      <a:lumMod val="75000"/>
                    </a:schemeClr>
                  </a:solidFill>
                  <a:latin typeface="微軟正黑體" pitchFamily="34" charset="-120"/>
                  <a:ea typeface="微軟正黑體" pitchFamily="34" charset="-120"/>
                </a:rPr>
                <a:t>實質平等三組成請</a:t>
              </a:r>
              <a:r>
                <a:rPr lang="zh-TW" altLang="zh-TW" sz="1400" b="1" dirty="0">
                  <a:solidFill>
                    <a:schemeClr val="accent2">
                      <a:lumMod val="75000"/>
                    </a:schemeClr>
                  </a:solidFill>
                  <a:latin typeface="微軟正黑體" pitchFamily="34" charset="-120"/>
                  <a:ea typeface="微軟正黑體" pitchFamily="34" charset="-120"/>
                </a:rPr>
                <a:t>參閱</a:t>
              </a:r>
              <a:r>
                <a:rPr lang="zh-TW" altLang="en-US" sz="1400" b="1" dirty="0">
                  <a:solidFill>
                    <a:schemeClr val="accent2">
                      <a:lumMod val="75000"/>
                    </a:schemeClr>
                  </a:solidFill>
                  <a:latin typeface="微軟正黑體" pitchFamily="34" charset="-120"/>
                  <a:ea typeface="微軟正黑體" pitchFamily="34" charset="-120"/>
                  <a:hlinkClick r:id="rId4" action="ppaction://hlinksldjump"/>
                </a:rPr>
                <a:t>附錄三</a:t>
              </a:r>
              <a:endParaRPr lang="zh-TW" altLang="en-US" sz="1400" dirty="0">
                <a:solidFill>
                  <a:schemeClr val="accent2">
                    <a:lumMod val="75000"/>
                  </a:schemeClr>
                </a:solidFill>
                <a:latin typeface="微軟正黑體" pitchFamily="34" charset="-120"/>
                <a:ea typeface="微軟正黑體" pitchFamily="34" charset="-120"/>
              </a:endParaRPr>
            </a:p>
          </p:txBody>
        </p:sp>
        <p:sp>
          <p:nvSpPr>
            <p:cNvPr id="10" name="流程圖: 抽選 9"/>
            <p:cNvSpPr/>
            <p:nvPr/>
          </p:nvSpPr>
          <p:spPr bwMode="auto">
            <a:xfrm rot="5400000">
              <a:off x="4852884" y="6615134"/>
              <a:ext cx="123466" cy="109169"/>
            </a:xfrm>
            <a:prstGeom prst="flowChartExtract">
              <a:avLst/>
            </a:prstGeom>
            <a:solidFill>
              <a:schemeClr val="accent2"/>
            </a:solidFill>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endParaRPr kumimoji="0" lang="zh-TW" altLang="en-US" sz="200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457200" y="260350"/>
            <a:ext cx="8229600" cy="1143000"/>
          </a:xfrm>
        </p:spPr>
        <p:txBody>
          <a:bodyPr/>
          <a:lstStyle/>
          <a:p>
            <a:pPr eaLnBrk="1" hangingPunct="1"/>
            <a:r>
              <a:rPr lang="zh-TW" altLang="en-US" smtClean="0"/>
              <a:t>二、</a:t>
            </a:r>
            <a:r>
              <a:rPr lang="en-US" altLang="zh-TW" smtClean="0"/>
              <a:t>CEDAW</a:t>
            </a:r>
            <a:r>
              <a:rPr lang="zh-TW" altLang="en-US" smtClean="0"/>
              <a:t>三核心概念</a:t>
            </a:r>
            <a:r>
              <a:rPr lang="en-US" altLang="zh-TW" sz="2800" smtClean="0"/>
              <a:t>(4/7)</a:t>
            </a:r>
            <a:endParaRPr lang="zh-TW" altLang="en-US" smtClean="0"/>
          </a:p>
        </p:txBody>
      </p:sp>
      <p:sp>
        <p:nvSpPr>
          <p:cNvPr id="2457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1054260F-0232-4258-851B-347D4C6D1C63}"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7</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23" name="文字方塊 22"/>
          <p:cNvSpPr txBox="1"/>
          <p:nvPr/>
        </p:nvSpPr>
        <p:spPr>
          <a:xfrm>
            <a:off x="6875463" y="6559550"/>
            <a:ext cx="2052637" cy="254000"/>
          </a:xfrm>
          <a:prstGeom prst="rect">
            <a:avLst/>
          </a:prstGeom>
          <a:noFill/>
        </p:spPr>
        <p:txBody>
          <a:bodyPr>
            <a:spAutoFit/>
          </a:bodyPr>
          <a:lstStyle/>
          <a:p>
            <a:pPr eaLnBrk="1" hangingPunct="1">
              <a:defRPr/>
            </a:pPr>
            <a:r>
              <a:rPr lang="zh-TW" altLang="en-US" sz="1050" dirty="0">
                <a:latin typeface="微軟正黑體" pitchFamily="34" charset="-120"/>
                <a:ea typeface="微軟正黑體" pitchFamily="34" charset="-120"/>
              </a:rPr>
              <a:t>資料來源</a:t>
            </a:r>
            <a:r>
              <a:rPr lang="en-US" altLang="zh-TW" sz="1050" dirty="0">
                <a:latin typeface="微軟正黑體" pitchFamily="34" charset="-120"/>
                <a:ea typeface="微軟正黑體" pitchFamily="34" charset="-120"/>
              </a:rPr>
              <a:t>:CEDAW</a:t>
            </a:r>
            <a:r>
              <a:rPr lang="zh-TW" altLang="en-US" sz="1050" dirty="0">
                <a:latin typeface="微軟正黑體" pitchFamily="34" charset="-120"/>
                <a:ea typeface="微軟正黑體" pitchFamily="34" charset="-120"/>
              </a:rPr>
              <a:t>怎麼教</a:t>
            </a:r>
          </a:p>
        </p:txBody>
      </p:sp>
      <p:pic>
        <p:nvPicPr>
          <p:cNvPr id="245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81899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圓角矩形 19"/>
          <p:cNvSpPr/>
          <p:nvPr/>
        </p:nvSpPr>
        <p:spPr bwMode="auto">
          <a:xfrm>
            <a:off x="468313" y="1484313"/>
            <a:ext cx="2519362" cy="57626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zh-TW" altLang="en-US" sz="2400" b="1" dirty="0">
                <a:solidFill>
                  <a:schemeClr val="tx1">
                    <a:lumMod val="75000"/>
                    <a:lumOff val="25000"/>
                  </a:schemeClr>
                </a:solidFill>
                <a:latin typeface="微軟正黑體" pitchFamily="34" charset="-120"/>
                <a:ea typeface="微軟正黑體" pitchFamily="34" charset="-120"/>
              </a:rPr>
              <a:t>形式平等</a:t>
            </a:r>
            <a:endParaRPr lang="zh-TW" altLang="en-US" b="1" dirty="0">
              <a:solidFill>
                <a:schemeClr val="tx1">
                  <a:lumMod val="75000"/>
                  <a:lumOff val="25000"/>
                </a:schemeClr>
              </a:solidFill>
              <a:latin typeface="微軟正黑體" pitchFamily="34" charset="-120"/>
              <a:ea typeface="微軟正黑體" pitchFamily="34" charset="-120"/>
            </a:endParaRPr>
          </a:p>
        </p:txBody>
      </p:sp>
      <p:grpSp>
        <p:nvGrpSpPr>
          <p:cNvPr id="24583" name="群組 23"/>
          <p:cNvGrpSpPr>
            <a:grpSpLocks/>
          </p:cNvGrpSpPr>
          <p:nvPr/>
        </p:nvGrpSpPr>
        <p:grpSpPr bwMode="auto">
          <a:xfrm>
            <a:off x="468313" y="4508500"/>
            <a:ext cx="8207375" cy="1800225"/>
            <a:chOff x="467544" y="4509119"/>
            <a:chExt cx="8208912" cy="1799605"/>
          </a:xfrm>
        </p:grpSpPr>
        <p:sp>
          <p:nvSpPr>
            <p:cNvPr id="21" name="矩形 20"/>
            <p:cNvSpPr/>
            <p:nvPr/>
          </p:nvSpPr>
          <p:spPr bwMode="auto">
            <a:xfrm>
              <a:off x="467544" y="4509119"/>
              <a:ext cx="8208912" cy="1799605"/>
            </a:xfrm>
            <a:prstGeom prst="rect">
              <a:avLst/>
            </a:prstGeom>
            <a:solidFill>
              <a:srgbClr val="FF66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文字方塊 13"/>
            <p:cNvSpPr txBox="1">
              <a:spLocks noChangeArrowheads="1"/>
            </p:cNvSpPr>
            <p:nvPr/>
          </p:nvSpPr>
          <p:spPr bwMode="auto">
            <a:xfrm>
              <a:off x="467544" y="4580532"/>
              <a:ext cx="8208912" cy="1723431"/>
            </a:xfrm>
            <a:prstGeom prst="rect">
              <a:avLst/>
            </a:prstGeom>
            <a:noFill/>
            <a:ln w="9525">
              <a:noFill/>
              <a:miter lim="800000"/>
              <a:headEnd/>
              <a:tailEnd/>
            </a:ln>
          </p:spPr>
          <p:txBody>
            <a:bodyPr>
              <a:spAutoFit/>
            </a:bodyPr>
            <a:lstStyle/>
            <a:p>
              <a:pPr marL="273050" indent="-273050" algn="just" eaLnBrk="1" hangingPunct="1">
                <a:lnSpc>
                  <a:spcPct val="120000"/>
                </a:lnSpc>
                <a:spcBef>
                  <a:spcPts val="600"/>
                </a:spcBef>
                <a:buFont typeface="Arial" pitchFamily="34" charset="0"/>
                <a:buChar char="•"/>
                <a:defRPr/>
              </a:pPr>
              <a:r>
                <a:rPr lang="zh-TW" altLang="en-US" sz="2000" b="1" dirty="0">
                  <a:solidFill>
                    <a:schemeClr val="bg1"/>
                  </a:solidFill>
                  <a:latin typeface="微軟正黑體" pitchFamily="34" charset="-120"/>
                  <a:ea typeface="微軟正黑體" pitchFamily="34" charset="-120"/>
                  <a:sym typeface="Wingdings" pitchFamily="2" charset="2"/>
                </a:rPr>
                <a:t>圖中所有的動物受</a:t>
              </a:r>
              <a:r>
                <a:rPr lang="zh-TW" altLang="en-US" sz="2000" b="1" spc="-100" dirty="0">
                  <a:solidFill>
                    <a:schemeClr val="bg1"/>
                  </a:solidFill>
                  <a:latin typeface="微軟正黑體" pitchFamily="34" charset="-120"/>
                  <a:ea typeface="微軟正黑體" pitchFamily="34" charset="-120"/>
                  <a:sym typeface="Wingdings" pitchFamily="2" charset="2"/>
                </a:rPr>
                <a:t>一視同仁、平等對待，但是</a:t>
              </a:r>
              <a:r>
                <a:rPr lang="zh-TW" altLang="en-US" sz="2000" b="1" dirty="0">
                  <a:solidFill>
                    <a:schemeClr val="bg1"/>
                  </a:solidFill>
                  <a:latin typeface="微軟正黑體" pitchFamily="34" charset="-120"/>
                  <a:ea typeface="微軟正黑體" pitchFamily="34" charset="-120"/>
                  <a:sym typeface="Wingdings" pitchFamily="2" charset="2"/>
                </a:rPr>
                <a:t>忽略不同動物之間的差異</a:t>
              </a:r>
            </a:p>
            <a:p>
              <a:pPr marL="273050" indent="-273050" algn="just" eaLnBrk="1" hangingPunct="1">
                <a:lnSpc>
                  <a:spcPct val="120000"/>
                </a:lnSpc>
                <a:spcBef>
                  <a:spcPts val="600"/>
                </a:spcBef>
                <a:buFont typeface="Arial" pitchFamily="34" charset="0"/>
                <a:buChar char="•"/>
                <a:defRPr/>
              </a:pPr>
              <a:r>
                <a:rPr lang="zh-TW" altLang="en-US" sz="2000" b="1" dirty="0">
                  <a:solidFill>
                    <a:schemeClr val="bg1"/>
                  </a:solidFill>
                  <a:latin typeface="微軟正黑體" pitchFamily="34" charset="-120"/>
                  <a:ea typeface="微軟正黑體" pitchFamily="34" charset="-120"/>
                  <a:sym typeface="Wingdings" pitchFamily="2" charset="2"/>
                </a:rPr>
                <a:t>形式平等，假設所有男人和女人都一樣，若以不同的方式對待即謂不平等，因此，男人和女人必須一視同仁，沒有分別</a:t>
              </a:r>
              <a:endParaRPr lang="en-US" altLang="zh-TW" sz="2000" b="1" dirty="0">
                <a:solidFill>
                  <a:schemeClr val="bg1"/>
                </a:solidFill>
                <a:latin typeface="微軟正黑體" pitchFamily="34" charset="-120"/>
                <a:ea typeface="微軟正黑體" pitchFamily="34" charset="-120"/>
                <a:sym typeface="Wingdings" pitchFamily="2" charset="2"/>
              </a:endParaRPr>
            </a:p>
            <a:p>
              <a:pPr marL="273050" indent="-273050" algn="just" eaLnBrk="1" hangingPunct="1">
                <a:lnSpc>
                  <a:spcPct val="120000"/>
                </a:lnSpc>
                <a:spcBef>
                  <a:spcPts val="600"/>
                </a:spcBef>
                <a:buFont typeface="Arial" pitchFamily="34" charset="0"/>
                <a:buChar char="•"/>
                <a:defRPr/>
              </a:pPr>
              <a:r>
                <a:rPr lang="zh-TW" altLang="en-US" sz="2000" b="1" dirty="0">
                  <a:solidFill>
                    <a:schemeClr val="bg1"/>
                  </a:solidFill>
                  <a:latin typeface="微軟正黑體" pitchFamily="34" charset="-120"/>
                  <a:ea typeface="微軟正黑體" pitchFamily="34" charset="-120"/>
                  <a:sym typeface="Wingdings" pitchFamily="2" charset="2"/>
                </a:rPr>
                <a:t>但是此等方式忽視女性的特殊需求，以及較難取得某些機會管道</a:t>
              </a:r>
              <a:endParaRPr lang="en-US" altLang="zh-TW" b="1" dirty="0">
                <a:solidFill>
                  <a:schemeClr val="bg1"/>
                </a:solidFill>
                <a:latin typeface="微軟正黑體" pitchFamily="34" charset="-120"/>
                <a:ea typeface="微軟正黑體" pitchFamily="34" charset="-120"/>
                <a:sym typeface="Wingdings" pitchFamily="2" charset="2"/>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5545137"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標題 1"/>
          <p:cNvSpPr>
            <a:spLocks noGrp="1"/>
          </p:cNvSpPr>
          <p:nvPr>
            <p:ph type="title"/>
          </p:nvPr>
        </p:nvSpPr>
        <p:spPr>
          <a:xfrm>
            <a:off x="468313" y="260350"/>
            <a:ext cx="8229600" cy="1143000"/>
          </a:xfrm>
        </p:spPr>
        <p:txBody>
          <a:bodyPr/>
          <a:lstStyle/>
          <a:p>
            <a:pPr eaLnBrk="1" hangingPunct="1"/>
            <a:r>
              <a:rPr lang="zh-TW" altLang="en-US" smtClean="0"/>
              <a:t>二、</a:t>
            </a:r>
            <a:r>
              <a:rPr lang="en-US" altLang="zh-TW" smtClean="0"/>
              <a:t>CEDAW</a:t>
            </a:r>
            <a:r>
              <a:rPr lang="zh-TW" altLang="en-US" smtClean="0"/>
              <a:t>三核心概念</a:t>
            </a:r>
            <a:r>
              <a:rPr lang="en-US" altLang="zh-TW" sz="2800" smtClean="0"/>
              <a:t>(5/7)</a:t>
            </a:r>
            <a:endParaRPr lang="zh-TW" altLang="en-US" smtClean="0"/>
          </a:p>
        </p:txBody>
      </p:sp>
      <p:sp>
        <p:nvSpPr>
          <p:cNvPr id="2560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339F3359-9942-47C1-BA32-32AD3DEB8369}" type="slidenum">
              <a:rPr lang="zh-TW" altLang="en-US" sz="1200" smtClean="0">
                <a:solidFill>
                  <a:srgbClr val="A6A6A6"/>
                </a:solidFill>
                <a:latin typeface="Arial Unicode MS" panose="020B0604020202020204" pitchFamily="34" charset="-120"/>
                <a:ea typeface="Arial Unicode MS" panose="020B0604020202020204" pitchFamily="34" charset="-120"/>
              </a:rPr>
              <a:pPr>
                <a:spcBef>
                  <a:spcPct val="0"/>
                </a:spcBef>
                <a:buFontTx/>
                <a:buNone/>
              </a:pPr>
              <a:t>8</a:t>
            </a:fld>
            <a:endParaRPr lang="en-US" altLang="zh-TW" sz="1200" smtClean="0">
              <a:solidFill>
                <a:srgbClr val="A6A6A6"/>
              </a:solidFill>
              <a:latin typeface="Arial Unicode MS" panose="020B0604020202020204" pitchFamily="34" charset="-120"/>
              <a:ea typeface="Arial Unicode MS" panose="020B0604020202020204" pitchFamily="34" charset="-120"/>
            </a:endParaRPr>
          </a:p>
        </p:txBody>
      </p:sp>
      <p:sp>
        <p:nvSpPr>
          <p:cNvPr id="23" name="文字方塊 22"/>
          <p:cNvSpPr txBox="1"/>
          <p:nvPr/>
        </p:nvSpPr>
        <p:spPr>
          <a:xfrm>
            <a:off x="6875463" y="6559550"/>
            <a:ext cx="2052637" cy="254000"/>
          </a:xfrm>
          <a:prstGeom prst="rect">
            <a:avLst/>
          </a:prstGeom>
          <a:noFill/>
        </p:spPr>
        <p:txBody>
          <a:bodyPr>
            <a:spAutoFit/>
          </a:bodyPr>
          <a:lstStyle/>
          <a:p>
            <a:pPr eaLnBrk="1" hangingPunct="1">
              <a:defRPr/>
            </a:pPr>
            <a:r>
              <a:rPr lang="zh-TW" altLang="en-US" sz="1050" dirty="0">
                <a:latin typeface="微軟正黑體" pitchFamily="34" charset="-120"/>
                <a:ea typeface="微軟正黑體" pitchFamily="34" charset="-120"/>
              </a:rPr>
              <a:t>資料來源</a:t>
            </a:r>
            <a:r>
              <a:rPr lang="en-US" altLang="zh-TW" sz="1050" dirty="0">
                <a:latin typeface="微軟正黑體" pitchFamily="34" charset="-120"/>
                <a:ea typeface="微軟正黑體" pitchFamily="34" charset="-120"/>
              </a:rPr>
              <a:t>:CEDAW</a:t>
            </a:r>
            <a:r>
              <a:rPr lang="zh-TW" altLang="en-US" sz="1050" dirty="0">
                <a:latin typeface="微軟正黑體" pitchFamily="34" charset="-120"/>
                <a:ea typeface="微軟正黑體" pitchFamily="34" charset="-120"/>
              </a:rPr>
              <a:t>怎麼教</a:t>
            </a:r>
          </a:p>
        </p:txBody>
      </p:sp>
      <p:sp>
        <p:nvSpPr>
          <p:cNvPr id="9" name="圓角矩形 8"/>
          <p:cNvSpPr/>
          <p:nvPr/>
        </p:nvSpPr>
        <p:spPr bwMode="auto">
          <a:xfrm>
            <a:off x="468313" y="1484313"/>
            <a:ext cx="2519362" cy="576262"/>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eaLnBrk="1" hangingPunct="1">
              <a:defRPr/>
            </a:pPr>
            <a:r>
              <a:rPr lang="zh-TW" altLang="en-US" sz="2400" b="1" dirty="0">
                <a:solidFill>
                  <a:schemeClr val="tx1">
                    <a:lumMod val="75000"/>
                    <a:lumOff val="25000"/>
                  </a:schemeClr>
                </a:solidFill>
                <a:latin typeface="微軟正黑體" pitchFamily="34" charset="-120"/>
                <a:ea typeface="微軟正黑體" pitchFamily="34" charset="-120"/>
              </a:rPr>
              <a:t>保護主義的平等</a:t>
            </a:r>
            <a:endParaRPr lang="zh-TW" altLang="en-US" b="1" dirty="0">
              <a:solidFill>
                <a:schemeClr val="tx1">
                  <a:lumMod val="75000"/>
                  <a:lumOff val="25000"/>
                </a:schemeClr>
              </a:solidFill>
              <a:latin typeface="微軟正黑體" pitchFamily="34" charset="-120"/>
              <a:ea typeface="微軟正黑體" pitchFamily="34" charset="-120"/>
            </a:endParaRPr>
          </a:p>
        </p:txBody>
      </p:sp>
      <p:grpSp>
        <p:nvGrpSpPr>
          <p:cNvPr id="25607" name="群組 13"/>
          <p:cNvGrpSpPr>
            <a:grpSpLocks/>
          </p:cNvGrpSpPr>
          <p:nvPr/>
        </p:nvGrpSpPr>
        <p:grpSpPr bwMode="auto">
          <a:xfrm>
            <a:off x="5076825" y="1557338"/>
            <a:ext cx="3887788" cy="4679950"/>
            <a:chOff x="5076055" y="1556792"/>
            <a:chExt cx="3888435" cy="4680520"/>
          </a:xfrm>
        </p:grpSpPr>
        <p:sp>
          <p:nvSpPr>
            <p:cNvPr id="12" name="矩形 11"/>
            <p:cNvSpPr/>
            <p:nvPr/>
          </p:nvSpPr>
          <p:spPr bwMode="auto">
            <a:xfrm>
              <a:off x="5076055" y="1556792"/>
              <a:ext cx="3888435" cy="4680520"/>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5609" name="文字方塊 12"/>
            <p:cNvSpPr txBox="1">
              <a:spLocks noChangeArrowheads="1"/>
            </p:cNvSpPr>
            <p:nvPr/>
          </p:nvSpPr>
          <p:spPr bwMode="auto">
            <a:xfrm>
              <a:off x="5076056" y="1556792"/>
              <a:ext cx="388843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just" eaLnBrk="1" hangingPunct="1">
                <a:lnSpc>
                  <a:spcPct val="120000"/>
                </a:lnSpc>
                <a:spcBef>
                  <a:spcPts val="600"/>
                </a:spcBef>
              </a:pP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圖中因為鳥兒不同於其他兩種動物，所以提供鳥兒安全環境</a:t>
              </a:r>
              <a:r>
                <a:rPr lang="en-US" altLang="zh-TW"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在籠中、被隔離</a:t>
              </a:r>
              <a:r>
                <a:rPr lang="en-US" altLang="zh-TW"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p>
            <a:p>
              <a:pPr algn="just" eaLnBrk="1" hangingPunct="1">
                <a:lnSpc>
                  <a:spcPct val="120000"/>
                </a:lnSpc>
                <a:spcBef>
                  <a:spcPts val="600"/>
                </a:spcBef>
              </a:pP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保護主義的平等，認知到男女間的差異，但這種差異，被認為是弱點，並採取管制、控制或排除女性的方式來提供平等，而不是將環境導正為有利於婦女的環境</a:t>
              </a:r>
            </a:p>
            <a:p>
              <a:pPr algn="just" eaLnBrk="1" hangingPunct="1">
                <a:lnSpc>
                  <a:spcPct val="120000"/>
                </a:lnSpc>
                <a:spcBef>
                  <a:spcPts val="600"/>
                </a:spcBef>
              </a:pPr>
              <a:r>
                <a:rPr lang="zh-TW" altLang="en-US" sz="2000" b="1">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這種方式並不改變結構，僅是以限制和管控限縮了女性的平等機會 </a:t>
              </a:r>
              <a:r>
                <a:rPr lang="zh-TW" altLang="en-US" sz="2000" b="1">
                  <a:latin typeface="微軟正黑體" panose="020B0604030504040204" pitchFamily="34" charset="-120"/>
                  <a:ea typeface="微軟正黑體" panose="020B0604030504040204" pitchFamily="34" charset="-120"/>
                  <a:sym typeface="Wingdings" panose="05000000000000000000" pitchFamily="2" charset="2"/>
                </a:rPr>
                <a:t>   </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CAEACE"/>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14061</TotalTime>
  <Words>4724</Words>
  <Application>Microsoft Office PowerPoint</Application>
  <PresentationFormat>如螢幕大小 (4:3)</PresentationFormat>
  <Paragraphs>460</Paragraphs>
  <Slides>51</Slides>
  <Notes>7</Notes>
  <HiddenSlides>0</HiddenSlides>
  <MMClips>0</MMClips>
  <ScaleCrop>false</ScaleCrop>
  <HeadingPairs>
    <vt:vector size="8" baseType="variant">
      <vt:variant>
        <vt:lpstr>使用字型</vt:lpstr>
      </vt:variant>
      <vt:variant>
        <vt:i4>10</vt:i4>
      </vt:variant>
      <vt:variant>
        <vt:lpstr>佈景主題</vt:lpstr>
      </vt:variant>
      <vt:variant>
        <vt:i4>2</vt:i4>
      </vt:variant>
      <vt:variant>
        <vt:lpstr>內嵌 OLE 伺服程式</vt:lpstr>
      </vt:variant>
      <vt:variant>
        <vt:i4>2</vt:i4>
      </vt:variant>
      <vt:variant>
        <vt:lpstr>投影片標題</vt:lpstr>
      </vt:variant>
      <vt:variant>
        <vt:i4>51</vt:i4>
      </vt:variant>
    </vt:vector>
  </HeadingPairs>
  <TitlesOfParts>
    <vt:vector size="65" baseType="lpstr">
      <vt:lpstr>Arial Unicode MS</vt:lpstr>
      <vt:lpstr>微軟正黑體</vt:lpstr>
      <vt:lpstr>新細明體</vt:lpstr>
      <vt:lpstr>標楷體</vt:lpstr>
      <vt:lpstr>Arial</vt:lpstr>
      <vt:lpstr>Calibri</vt:lpstr>
      <vt:lpstr>Impact</vt:lpstr>
      <vt:lpstr>Times New Roman</vt:lpstr>
      <vt:lpstr>Wingdings</vt:lpstr>
      <vt:lpstr>Wingdings 2</vt:lpstr>
      <vt:lpstr>Office 佈景主題</vt:lpstr>
      <vt:lpstr>1_Office 佈景主題</vt:lpstr>
      <vt:lpstr>工作表</vt:lpstr>
      <vt:lpstr>圖表</vt:lpstr>
      <vt:lpstr>「消除對婦女一切形式歧視公約（CEDAW）」教育訓練</vt:lpstr>
      <vt:lpstr>大　　綱</vt:lpstr>
      <vt:lpstr>CEDAW基本概念</vt:lpstr>
      <vt:lpstr>一、CEDAW是什麼</vt:lpstr>
      <vt:lpstr>二、CEDAW三核心概念(1/7)</vt:lpstr>
      <vt:lpstr>二、CEDAW三核心概念(2/7)</vt:lpstr>
      <vt:lpstr>二、CEDAW三核心概念(3/7)</vt:lpstr>
      <vt:lpstr>二、CEDAW三核心概念(4/7)</vt:lpstr>
      <vt:lpstr>二、CEDAW三核心概念(5/7)</vt:lpstr>
      <vt:lpstr>二、CEDAW三核心概念(6/7)</vt:lpstr>
      <vt:lpstr>二、CEDAW三核心概念(7/7)</vt:lpstr>
      <vt:lpstr>三、CEDAW條文與一般性建議</vt:lpstr>
      <vt:lpstr>四、暫行特別措施(1/6)</vt:lpstr>
      <vt:lpstr>四、暫行特別措施(2/6)</vt:lpstr>
      <vt:lpstr>四、暫行特別措施(3/6)</vt:lpstr>
      <vt:lpstr>四、暫行特別措施(4/6)</vt:lpstr>
      <vt:lpstr>四、暫行特別措施(5/6)</vt:lpstr>
      <vt:lpstr>四、暫行特別措施(6/6)</vt:lpstr>
      <vt:lpstr>直接歧視與間接歧視</vt:lpstr>
      <vt:lpstr>一、直接歧視定義</vt:lpstr>
      <vt:lpstr>二、直接歧視中有關交叉歧視定義</vt:lpstr>
      <vt:lpstr>三、直接歧視案例 (1/3)</vt:lpstr>
      <vt:lpstr>三、直接歧視案例(2/3)</vt:lpstr>
      <vt:lpstr>三、直接歧視案例 (3/3)</vt:lpstr>
      <vt:lpstr>四、交叉歧視案例(1/2)</vt:lpstr>
      <vt:lpstr>四、交叉歧視案例(2/2)</vt:lpstr>
      <vt:lpstr>五、間接歧視定義</vt:lpstr>
      <vt:lpstr>六、間接歧視案例(1/3)</vt:lpstr>
      <vt:lpstr>六、間接歧視案例(2/3)</vt:lpstr>
      <vt:lpstr>六、間接歧視案例(3/3)</vt:lpstr>
      <vt:lpstr>七、政府推動消除歧視(1/2)</vt:lpstr>
      <vt:lpstr>七、政府推動消除歧視(2/2)</vt:lpstr>
      <vt:lpstr>本總處性別友善措施及職場</vt:lpstr>
      <vt:lpstr>一、相關組設委員性別比例概況</vt:lpstr>
      <vt:lpstr>二、性騷擾防治(1/2)</vt:lpstr>
      <vt:lpstr>二、性騷擾防治(2/2)</vt:lpstr>
      <vt:lpstr>三、生育補助</vt:lpstr>
      <vt:lpstr>四、哺乳室及兒童遊戲室</vt:lpstr>
      <vt:lpstr>五、對本總處提供優惠之 托育設施</vt:lpstr>
      <vt:lpstr>六、子女教育補助</vt:lpstr>
      <vt:lpstr>七、親子活動</vt:lpstr>
      <vt:lpstr>結　　語</vt:lpstr>
      <vt:lpstr>參考資料</vt:lpstr>
      <vt:lpstr>附錄</vt:lpstr>
      <vt:lpstr>一、國內推動CEDAW過程</vt:lpstr>
      <vt:lpstr>二、CEDAW施行法重要條文</vt:lpstr>
      <vt:lpstr>三、實質平等的三組成</vt:lpstr>
      <vt:lpstr>四、CEDAW條文內容</vt:lpstr>
      <vt:lpstr>五、CEDAW委員會通過一般 性建議</vt:lpstr>
      <vt:lpstr>六、暫行特別措施相關規定</vt:lpstr>
      <vt:lpstr>七、暫行特別措施採行之步驟 及原則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「消除對婦女一切形式歧視公約」（CEDAW）教育訓練</dc:title>
  <dc:creator>綜合規劃處內控規劃科張庭蓉</dc:creator>
  <cp:lastModifiedBy>陳羿安</cp:lastModifiedBy>
  <cp:revision>903</cp:revision>
  <cp:lastPrinted>2018-09-28T08:47:30Z</cp:lastPrinted>
  <dcterms:created xsi:type="dcterms:W3CDTF">2016-06-13T05:57:50Z</dcterms:created>
  <dcterms:modified xsi:type="dcterms:W3CDTF">2018-11-05T01:32:34Z</dcterms:modified>
</cp:coreProperties>
</file>